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429" r:id="rId3"/>
    <p:sldId id="380" r:id="rId4"/>
    <p:sldId id="381" r:id="rId5"/>
    <p:sldId id="379" r:id="rId6"/>
    <p:sldId id="382" r:id="rId7"/>
    <p:sldId id="417" r:id="rId8"/>
    <p:sldId id="440" r:id="rId9"/>
    <p:sldId id="430" r:id="rId10"/>
    <p:sldId id="436" r:id="rId11"/>
    <p:sldId id="411" r:id="rId12"/>
    <p:sldId id="419" r:id="rId13"/>
    <p:sldId id="424" r:id="rId14"/>
    <p:sldId id="439" r:id="rId15"/>
    <p:sldId id="433" r:id="rId16"/>
    <p:sldId id="437" r:id="rId17"/>
    <p:sldId id="438" r:id="rId18"/>
    <p:sldId id="425" r:id="rId19"/>
    <p:sldId id="434" r:id="rId20"/>
    <p:sldId id="432" r:id="rId21"/>
    <p:sldId id="384" r:id="rId22"/>
    <p:sldId id="385" r:id="rId23"/>
    <p:sldId id="408" r:id="rId24"/>
    <p:sldId id="410" r:id="rId25"/>
    <p:sldId id="42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83EF"/>
    <a:srgbClr val="9CB1F2"/>
    <a:srgbClr val="E94949"/>
    <a:srgbClr val="595959"/>
    <a:srgbClr val="454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72" autoAdjust="0"/>
    <p:restoredTop sz="94674" autoAdjust="0"/>
  </p:normalViewPr>
  <p:slideViewPr>
    <p:cSldViewPr snapToGrid="0">
      <p:cViewPr varScale="1">
        <p:scale>
          <a:sx n="62" d="100"/>
          <a:sy n="62" d="100"/>
        </p:scale>
        <p:origin x="956" y="48"/>
      </p:cViewPr>
      <p:guideLst>
        <p:guide orient="horz" pos="212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1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0D61D-ADA3-4C29-9647-D3B6B8DB67A0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3963C-A384-48D3-A492-32E266CF18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EAFEA-06DE-43F2-B19F-0D70EFA87ECD}" type="datetimeFigureOut">
              <a:rPr lang="zh-CN" altLang="en-US" smtClean="0"/>
              <a:t>2019/12/27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6C26D-4144-4DDB-A4AB-CB4CB4E079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097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22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34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04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46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1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68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467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48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514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573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72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6C26D-4144-4DDB-A4AB-CB4CB4E0795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431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26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1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37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6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58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70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87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6C26D-4144-4DDB-A4AB-CB4CB4E0795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4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6149" t="7378" r="16913" b="7193"/>
          <a:stretch>
            <a:fillRect/>
          </a:stretch>
        </p:blipFill>
        <p:spPr>
          <a:xfrm>
            <a:off x="0" y="6350"/>
            <a:ext cx="12192000" cy="6857999"/>
          </a:xfrm>
          <a:custGeom>
            <a:avLst/>
            <a:gdLst>
              <a:gd name="connsiteX0" fmla="*/ 0 w 12192000"/>
              <a:gd name="connsiteY0" fmla="*/ 0 h 6727369"/>
              <a:gd name="connsiteX1" fmla="*/ 12192000 w 12192000"/>
              <a:gd name="connsiteY1" fmla="*/ 0 h 6727369"/>
              <a:gd name="connsiteX2" fmla="*/ 12192000 w 12192000"/>
              <a:gd name="connsiteY2" fmla="*/ 6727369 h 6727369"/>
              <a:gd name="connsiteX3" fmla="*/ 0 w 12192000"/>
              <a:gd name="connsiteY3" fmla="*/ 6727369 h 672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727369">
                <a:moveTo>
                  <a:pt x="0" y="0"/>
                </a:moveTo>
                <a:lnTo>
                  <a:pt x="12192000" y="0"/>
                </a:lnTo>
                <a:lnTo>
                  <a:pt x="12192000" y="6727369"/>
                </a:lnTo>
                <a:lnTo>
                  <a:pt x="0" y="672736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044294" y="1970954"/>
            <a:ext cx="1791436" cy="1791436"/>
          </a:xfrm>
          <a:custGeom>
            <a:avLst/>
            <a:gdLst>
              <a:gd name="connsiteX0" fmla="*/ 895718 w 1791436"/>
              <a:gd name="connsiteY0" fmla="*/ 0 h 1791436"/>
              <a:gd name="connsiteX1" fmla="*/ 1791436 w 1791436"/>
              <a:gd name="connsiteY1" fmla="*/ 895718 h 1791436"/>
              <a:gd name="connsiteX2" fmla="*/ 895718 w 1791436"/>
              <a:gd name="connsiteY2" fmla="*/ 1791436 h 1791436"/>
              <a:gd name="connsiteX3" fmla="*/ 0 w 1791436"/>
              <a:gd name="connsiteY3" fmla="*/ 895718 h 1791436"/>
              <a:gd name="connsiteX4" fmla="*/ 895718 w 1791436"/>
              <a:gd name="connsiteY4" fmla="*/ 0 h 179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436" h="1791436">
                <a:moveTo>
                  <a:pt x="895718" y="0"/>
                </a:moveTo>
                <a:cubicBezTo>
                  <a:pt x="1390409" y="0"/>
                  <a:pt x="1791436" y="401027"/>
                  <a:pt x="1791436" y="895718"/>
                </a:cubicBezTo>
                <a:cubicBezTo>
                  <a:pt x="1791436" y="1390409"/>
                  <a:pt x="1390409" y="1791436"/>
                  <a:pt x="895718" y="1791436"/>
                </a:cubicBezTo>
                <a:cubicBezTo>
                  <a:pt x="401027" y="1791436"/>
                  <a:pt x="0" y="1390409"/>
                  <a:pt x="0" y="895718"/>
                </a:cubicBezTo>
                <a:cubicBezTo>
                  <a:pt x="0" y="401027"/>
                  <a:pt x="401027" y="0"/>
                  <a:pt x="895718" y="0"/>
                </a:cubicBezTo>
                <a:close/>
              </a:path>
            </a:pathLst>
          </a:custGeom>
          <a:solidFill>
            <a:schemeClr val="accent5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5200282" y="1970954"/>
            <a:ext cx="1791436" cy="1791436"/>
          </a:xfrm>
          <a:custGeom>
            <a:avLst/>
            <a:gdLst>
              <a:gd name="connsiteX0" fmla="*/ 895718 w 1791436"/>
              <a:gd name="connsiteY0" fmla="*/ 0 h 1791436"/>
              <a:gd name="connsiteX1" fmla="*/ 1791436 w 1791436"/>
              <a:gd name="connsiteY1" fmla="*/ 895718 h 1791436"/>
              <a:gd name="connsiteX2" fmla="*/ 895718 w 1791436"/>
              <a:gd name="connsiteY2" fmla="*/ 1791436 h 1791436"/>
              <a:gd name="connsiteX3" fmla="*/ 0 w 1791436"/>
              <a:gd name="connsiteY3" fmla="*/ 895718 h 1791436"/>
              <a:gd name="connsiteX4" fmla="*/ 895718 w 1791436"/>
              <a:gd name="connsiteY4" fmla="*/ 0 h 179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436" h="1791436">
                <a:moveTo>
                  <a:pt x="895718" y="0"/>
                </a:moveTo>
                <a:cubicBezTo>
                  <a:pt x="1390409" y="0"/>
                  <a:pt x="1791436" y="401027"/>
                  <a:pt x="1791436" y="895718"/>
                </a:cubicBezTo>
                <a:cubicBezTo>
                  <a:pt x="1791436" y="1390409"/>
                  <a:pt x="1390409" y="1791436"/>
                  <a:pt x="895718" y="1791436"/>
                </a:cubicBezTo>
                <a:cubicBezTo>
                  <a:pt x="401027" y="1791436"/>
                  <a:pt x="0" y="1390409"/>
                  <a:pt x="0" y="895718"/>
                </a:cubicBezTo>
                <a:cubicBezTo>
                  <a:pt x="0" y="401027"/>
                  <a:pt x="401027" y="0"/>
                  <a:pt x="895718" y="0"/>
                </a:cubicBezTo>
                <a:close/>
              </a:path>
            </a:pathLst>
          </a:custGeom>
          <a:solidFill>
            <a:schemeClr val="accent5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8356270" y="1970954"/>
            <a:ext cx="1791436" cy="1791436"/>
          </a:xfrm>
          <a:custGeom>
            <a:avLst/>
            <a:gdLst>
              <a:gd name="connsiteX0" fmla="*/ 895718 w 1791436"/>
              <a:gd name="connsiteY0" fmla="*/ 0 h 1791436"/>
              <a:gd name="connsiteX1" fmla="*/ 1791436 w 1791436"/>
              <a:gd name="connsiteY1" fmla="*/ 895718 h 1791436"/>
              <a:gd name="connsiteX2" fmla="*/ 895718 w 1791436"/>
              <a:gd name="connsiteY2" fmla="*/ 1791436 h 1791436"/>
              <a:gd name="connsiteX3" fmla="*/ 0 w 1791436"/>
              <a:gd name="connsiteY3" fmla="*/ 895718 h 1791436"/>
              <a:gd name="connsiteX4" fmla="*/ 895718 w 1791436"/>
              <a:gd name="connsiteY4" fmla="*/ 0 h 179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436" h="1791436">
                <a:moveTo>
                  <a:pt x="895718" y="0"/>
                </a:moveTo>
                <a:cubicBezTo>
                  <a:pt x="1390409" y="0"/>
                  <a:pt x="1791436" y="401027"/>
                  <a:pt x="1791436" y="895718"/>
                </a:cubicBezTo>
                <a:cubicBezTo>
                  <a:pt x="1791436" y="1390409"/>
                  <a:pt x="1390409" y="1791436"/>
                  <a:pt x="895718" y="1791436"/>
                </a:cubicBezTo>
                <a:cubicBezTo>
                  <a:pt x="401027" y="1791436"/>
                  <a:pt x="0" y="1390409"/>
                  <a:pt x="0" y="895718"/>
                </a:cubicBezTo>
                <a:cubicBezTo>
                  <a:pt x="0" y="401027"/>
                  <a:pt x="401027" y="0"/>
                  <a:pt x="895718" y="0"/>
                </a:cubicBezTo>
                <a:close/>
              </a:path>
            </a:pathLst>
          </a:custGeom>
          <a:solidFill>
            <a:schemeClr val="accent5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/>
          <a:srcRect l="6149" t="7378" r="16913" b="7193"/>
          <a:stretch>
            <a:fillRect/>
          </a:stretch>
        </p:blipFill>
        <p:spPr>
          <a:xfrm flipH="1" flipV="1">
            <a:off x="0" y="6350"/>
            <a:ext cx="12192000" cy="6857999"/>
          </a:xfrm>
          <a:custGeom>
            <a:avLst/>
            <a:gdLst>
              <a:gd name="connsiteX0" fmla="*/ 0 w 12192000"/>
              <a:gd name="connsiteY0" fmla="*/ 0 h 6727369"/>
              <a:gd name="connsiteX1" fmla="*/ 12192000 w 12192000"/>
              <a:gd name="connsiteY1" fmla="*/ 0 h 6727369"/>
              <a:gd name="connsiteX2" fmla="*/ 12192000 w 12192000"/>
              <a:gd name="connsiteY2" fmla="*/ 6727369 h 6727369"/>
              <a:gd name="connsiteX3" fmla="*/ 0 w 12192000"/>
              <a:gd name="connsiteY3" fmla="*/ 6727369 h 6727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727369">
                <a:moveTo>
                  <a:pt x="0" y="0"/>
                </a:moveTo>
                <a:lnTo>
                  <a:pt x="12192000" y="0"/>
                </a:lnTo>
                <a:lnTo>
                  <a:pt x="12192000" y="6727369"/>
                </a:lnTo>
                <a:lnTo>
                  <a:pt x="0" y="6727369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2023591" y="2149232"/>
            <a:ext cx="3849722" cy="2293494"/>
          </a:xfrm>
          <a:custGeom>
            <a:avLst/>
            <a:gdLst>
              <a:gd name="connsiteX0" fmla="*/ 0 w 3849722"/>
              <a:gd name="connsiteY0" fmla="*/ 0 h 2293494"/>
              <a:gd name="connsiteX1" fmla="*/ 3849722 w 3849722"/>
              <a:gd name="connsiteY1" fmla="*/ 0 h 2293494"/>
              <a:gd name="connsiteX2" fmla="*/ 3849722 w 3849722"/>
              <a:gd name="connsiteY2" fmla="*/ 2293494 h 2293494"/>
              <a:gd name="connsiteX3" fmla="*/ 0 w 3849722"/>
              <a:gd name="connsiteY3" fmla="*/ 2293494 h 229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9722" h="2293494">
                <a:moveTo>
                  <a:pt x="0" y="0"/>
                </a:moveTo>
                <a:lnTo>
                  <a:pt x="3849722" y="0"/>
                </a:lnTo>
                <a:lnTo>
                  <a:pt x="3849722" y="2293494"/>
                </a:lnTo>
                <a:lnTo>
                  <a:pt x="0" y="22934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28751" y="2138537"/>
            <a:ext cx="1716447" cy="1284660"/>
          </a:xfrm>
          <a:custGeom>
            <a:avLst/>
            <a:gdLst>
              <a:gd name="connsiteX0" fmla="*/ 0 w 1716447"/>
              <a:gd name="connsiteY0" fmla="*/ 0 h 1284660"/>
              <a:gd name="connsiteX1" fmla="*/ 1716447 w 1716447"/>
              <a:gd name="connsiteY1" fmla="*/ 0 h 1284660"/>
              <a:gd name="connsiteX2" fmla="*/ 1716447 w 1716447"/>
              <a:gd name="connsiteY2" fmla="*/ 1284660 h 1284660"/>
              <a:gd name="connsiteX3" fmla="*/ 0 w 1716447"/>
              <a:gd name="connsiteY3" fmla="*/ 1284660 h 12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447" h="1284660">
                <a:moveTo>
                  <a:pt x="0" y="0"/>
                </a:moveTo>
                <a:lnTo>
                  <a:pt x="1716447" y="0"/>
                </a:lnTo>
                <a:lnTo>
                  <a:pt x="1716447" y="1284660"/>
                </a:lnTo>
                <a:lnTo>
                  <a:pt x="0" y="1284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428751" y="4072953"/>
            <a:ext cx="1716447" cy="1284660"/>
          </a:xfrm>
          <a:custGeom>
            <a:avLst/>
            <a:gdLst>
              <a:gd name="connsiteX0" fmla="*/ 0 w 1716447"/>
              <a:gd name="connsiteY0" fmla="*/ 0 h 1284660"/>
              <a:gd name="connsiteX1" fmla="*/ 1716447 w 1716447"/>
              <a:gd name="connsiteY1" fmla="*/ 0 h 1284660"/>
              <a:gd name="connsiteX2" fmla="*/ 1716447 w 1716447"/>
              <a:gd name="connsiteY2" fmla="*/ 1284660 h 1284660"/>
              <a:gd name="connsiteX3" fmla="*/ 0 w 1716447"/>
              <a:gd name="connsiteY3" fmla="*/ 1284660 h 12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447" h="1284660">
                <a:moveTo>
                  <a:pt x="0" y="0"/>
                </a:moveTo>
                <a:lnTo>
                  <a:pt x="1716447" y="0"/>
                </a:lnTo>
                <a:lnTo>
                  <a:pt x="1716447" y="1284660"/>
                </a:lnTo>
                <a:lnTo>
                  <a:pt x="0" y="1284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56004" y="2138537"/>
            <a:ext cx="1716447" cy="1284660"/>
          </a:xfrm>
          <a:custGeom>
            <a:avLst/>
            <a:gdLst>
              <a:gd name="connsiteX0" fmla="*/ 0 w 1716447"/>
              <a:gd name="connsiteY0" fmla="*/ 0 h 1284660"/>
              <a:gd name="connsiteX1" fmla="*/ 1716447 w 1716447"/>
              <a:gd name="connsiteY1" fmla="*/ 0 h 1284660"/>
              <a:gd name="connsiteX2" fmla="*/ 1716447 w 1716447"/>
              <a:gd name="connsiteY2" fmla="*/ 1284660 h 1284660"/>
              <a:gd name="connsiteX3" fmla="*/ 0 w 1716447"/>
              <a:gd name="connsiteY3" fmla="*/ 1284660 h 12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447" h="1284660">
                <a:moveTo>
                  <a:pt x="0" y="0"/>
                </a:moveTo>
                <a:lnTo>
                  <a:pt x="1716447" y="0"/>
                </a:lnTo>
                <a:lnTo>
                  <a:pt x="1716447" y="1284660"/>
                </a:lnTo>
                <a:lnTo>
                  <a:pt x="0" y="1284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456004" y="4072953"/>
            <a:ext cx="1716447" cy="1284660"/>
          </a:xfrm>
          <a:custGeom>
            <a:avLst/>
            <a:gdLst>
              <a:gd name="connsiteX0" fmla="*/ 0 w 1716447"/>
              <a:gd name="connsiteY0" fmla="*/ 0 h 1284660"/>
              <a:gd name="connsiteX1" fmla="*/ 1716447 w 1716447"/>
              <a:gd name="connsiteY1" fmla="*/ 0 h 1284660"/>
              <a:gd name="connsiteX2" fmla="*/ 1716447 w 1716447"/>
              <a:gd name="connsiteY2" fmla="*/ 1284660 h 1284660"/>
              <a:gd name="connsiteX3" fmla="*/ 0 w 1716447"/>
              <a:gd name="connsiteY3" fmla="*/ 1284660 h 128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447" h="1284660">
                <a:moveTo>
                  <a:pt x="0" y="0"/>
                </a:moveTo>
                <a:lnTo>
                  <a:pt x="1716447" y="0"/>
                </a:lnTo>
                <a:lnTo>
                  <a:pt x="1716447" y="1284660"/>
                </a:lnTo>
                <a:lnTo>
                  <a:pt x="0" y="12846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11053" y="2393525"/>
            <a:ext cx="3852280" cy="2792002"/>
          </a:xfrm>
          <a:custGeom>
            <a:avLst/>
            <a:gdLst>
              <a:gd name="connsiteX0" fmla="*/ 0 w 3852280"/>
              <a:gd name="connsiteY0" fmla="*/ 0 h 2792002"/>
              <a:gd name="connsiteX1" fmla="*/ 3852280 w 3852280"/>
              <a:gd name="connsiteY1" fmla="*/ 0 h 2792002"/>
              <a:gd name="connsiteX2" fmla="*/ 3852280 w 3852280"/>
              <a:gd name="connsiteY2" fmla="*/ 2792002 h 2792002"/>
              <a:gd name="connsiteX3" fmla="*/ 0 w 3852280"/>
              <a:gd name="connsiteY3" fmla="*/ 2792002 h 27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2280" h="2792002">
                <a:moveTo>
                  <a:pt x="0" y="0"/>
                </a:moveTo>
                <a:lnTo>
                  <a:pt x="3852280" y="0"/>
                </a:lnTo>
                <a:lnTo>
                  <a:pt x="3852280" y="2792002"/>
                </a:lnTo>
                <a:lnTo>
                  <a:pt x="0" y="2792002"/>
                </a:lnTo>
                <a:close/>
              </a:path>
            </a:pathLst>
          </a:custGeom>
          <a:ln w="28575">
            <a:solidFill>
              <a:schemeClr val="accent5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5716499" y="4133861"/>
            <a:ext cx="1451041" cy="1051665"/>
          </a:xfrm>
          <a:custGeom>
            <a:avLst/>
            <a:gdLst>
              <a:gd name="connsiteX0" fmla="*/ 0 w 1451041"/>
              <a:gd name="connsiteY0" fmla="*/ 0 h 1051665"/>
              <a:gd name="connsiteX1" fmla="*/ 1451041 w 1451041"/>
              <a:gd name="connsiteY1" fmla="*/ 0 h 1051665"/>
              <a:gd name="connsiteX2" fmla="*/ 1451041 w 1451041"/>
              <a:gd name="connsiteY2" fmla="*/ 1051665 h 1051665"/>
              <a:gd name="connsiteX3" fmla="*/ 0 w 1451041"/>
              <a:gd name="connsiteY3" fmla="*/ 1051665 h 10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1041" h="1051665">
                <a:moveTo>
                  <a:pt x="0" y="0"/>
                </a:moveTo>
                <a:lnTo>
                  <a:pt x="1451041" y="0"/>
                </a:lnTo>
                <a:lnTo>
                  <a:pt x="1451041" y="1051665"/>
                </a:lnTo>
                <a:lnTo>
                  <a:pt x="0" y="1051665"/>
                </a:lnTo>
                <a:close/>
              </a:path>
            </a:pathLst>
          </a:custGeom>
          <a:ln w="28575">
            <a:solidFill>
              <a:schemeClr val="accent5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7520705" y="4133861"/>
            <a:ext cx="1451041" cy="1051665"/>
          </a:xfrm>
          <a:custGeom>
            <a:avLst/>
            <a:gdLst>
              <a:gd name="connsiteX0" fmla="*/ 0 w 1451041"/>
              <a:gd name="connsiteY0" fmla="*/ 0 h 1051665"/>
              <a:gd name="connsiteX1" fmla="*/ 1451041 w 1451041"/>
              <a:gd name="connsiteY1" fmla="*/ 0 h 1051665"/>
              <a:gd name="connsiteX2" fmla="*/ 1451041 w 1451041"/>
              <a:gd name="connsiteY2" fmla="*/ 1051665 h 1051665"/>
              <a:gd name="connsiteX3" fmla="*/ 0 w 1451041"/>
              <a:gd name="connsiteY3" fmla="*/ 1051665 h 10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1041" h="1051665">
                <a:moveTo>
                  <a:pt x="0" y="0"/>
                </a:moveTo>
                <a:lnTo>
                  <a:pt x="1451041" y="0"/>
                </a:lnTo>
                <a:lnTo>
                  <a:pt x="1451041" y="1051665"/>
                </a:lnTo>
                <a:lnTo>
                  <a:pt x="0" y="1051665"/>
                </a:lnTo>
                <a:close/>
              </a:path>
            </a:pathLst>
          </a:custGeom>
          <a:ln w="28575">
            <a:solidFill>
              <a:schemeClr val="accent5"/>
            </a:solidFill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324910" y="4133861"/>
            <a:ext cx="1451041" cy="1051665"/>
          </a:xfrm>
          <a:custGeom>
            <a:avLst/>
            <a:gdLst>
              <a:gd name="connsiteX0" fmla="*/ 0 w 1451041"/>
              <a:gd name="connsiteY0" fmla="*/ 0 h 1051665"/>
              <a:gd name="connsiteX1" fmla="*/ 1451041 w 1451041"/>
              <a:gd name="connsiteY1" fmla="*/ 0 h 1051665"/>
              <a:gd name="connsiteX2" fmla="*/ 1451041 w 1451041"/>
              <a:gd name="connsiteY2" fmla="*/ 1051665 h 1051665"/>
              <a:gd name="connsiteX3" fmla="*/ 0 w 1451041"/>
              <a:gd name="connsiteY3" fmla="*/ 1051665 h 105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1041" h="1051665">
                <a:moveTo>
                  <a:pt x="0" y="0"/>
                </a:moveTo>
                <a:lnTo>
                  <a:pt x="1451041" y="0"/>
                </a:lnTo>
                <a:lnTo>
                  <a:pt x="1451041" y="1051665"/>
                </a:lnTo>
                <a:lnTo>
                  <a:pt x="0" y="1051665"/>
                </a:lnTo>
                <a:close/>
              </a:path>
            </a:pathLst>
          </a:custGeom>
          <a:ln w="28575">
            <a:solidFill>
              <a:schemeClr val="accent5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416050" y="2042341"/>
            <a:ext cx="2159000" cy="1986731"/>
          </a:xfrm>
          <a:custGeom>
            <a:avLst/>
            <a:gdLst>
              <a:gd name="connsiteX0" fmla="*/ 0 w 2159000"/>
              <a:gd name="connsiteY0" fmla="*/ 0 h 1986731"/>
              <a:gd name="connsiteX1" fmla="*/ 2159000 w 2159000"/>
              <a:gd name="connsiteY1" fmla="*/ 0 h 1986731"/>
              <a:gd name="connsiteX2" fmla="*/ 2159000 w 2159000"/>
              <a:gd name="connsiteY2" fmla="*/ 1986731 h 1986731"/>
              <a:gd name="connsiteX3" fmla="*/ 0 w 2159000"/>
              <a:gd name="connsiteY3" fmla="*/ 1986731 h 19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0" h="1986731">
                <a:moveTo>
                  <a:pt x="0" y="0"/>
                </a:moveTo>
                <a:lnTo>
                  <a:pt x="2159000" y="0"/>
                </a:lnTo>
                <a:lnTo>
                  <a:pt x="2159000" y="1986731"/>
                </a:lnTo>
                <a:lnTo>
                  <a:pt x="0" y="1986731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16350" y="2042341"/>
            <a:ext cx="2159000" cy="1986731"/>
          </a:xfrm>
          <a:custGeom>
            <a:avLst/>
            <a:gdLst>
              <a:gd name="connsiteX0" fmla="*/ 0 w 2159000"/>
              <a:gd name="connsiteY0" fmla="*/ 0 h 1986731"/>
              <a:gd name="connsiteX1" fmla="*/ 2159000 w 2159000"/>
              <a:gd name="connsiteY1" fmla="*/ 0 h 1986731"/>
              <a:gd name="connsiteX2" fmla="*/ 2159000 w 2159000"/>
              <a:gd name="connsiteY2" fmla="*/ 1986731 h 1986731"/>
              <a:gd name="connsiteX3" fmla="*/ 0 w 2159000"/>
              <a:gd name="connsiteY3" fmla="*/ 1986731 h 19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0" h="1986731">
                <a:moveTo>
                  <a:pt x="0" y="0"/>
                </a:moveTo>
                <a:lnTo>
                  <a:pt x="2159000" y="0"/>
                </a:lnTo>
                <a:lnTo>
                  <a:pt x="2159000" y="1986731"/>
                </a:lnTo>
                <a:lnTo>
                  <a:pt x="0" y="1986731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216650" y="2042341"/>
            <a:ext cx="2159000" cy="1986731"/>
          </a:xfrm>
          <a:custGeom>
            <a:avLst/>
            <a:gdLst>
              <a:gd name="connsiteX0" fmla="*/ 0 w 2159000"/>
              <a:gd name="connsiteY0" fmla="*/ 0 h 1986731"/>
              <a:gd name="connsiteX1" fmla="*/ 2159000 w 2159000"/>
              <a:gd name="connsiteY1" fmla="*/ 0 h 1986731"/>
              <a:gd name="connsiteX2" fmla="*/ 2159000 w 2159000"/>
              <a:gd name="connsiteY2" fmla="*/ 1986731 h 1986731"/>
              <a:gd name="connsiteX3" fmla="*/ 0 w 2159000"/>
              <a:gd name="connsiteY3" fmla="*/ 1986731 h 19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0" h="1986731">
                <a:moveTo>
                  <a:pt x="0" y="0"/>
                </a:moveTo>
                <a:lnTo>
                  <a:pt x="2159000" y="0"/>
                </a:lnTo>
                <a:lnTo>
                  <a:pt x="2159000" y="1986731"/>
                </a:lnTo>
                <a:lnTo>
                  <a:pt x="0" y="1986731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616950" y="2042341"/>
            <a:ext cx="2159000" cy="1986731"/>
          </a:xfrm>
          <a:custGeom>
            <a:avLst/>
            <a:gdLst>
              <a:gd name="connsiteX0" fmla="*/ 0 w 2159000"/>
              <a:gd name="connsiteY0" fmla="*/ 0 h 1986731"/>
              <a:gd name="connsiteX1" fmla="*/ 2159000 w 2159000"/>
              <a:gd name="connsiteY1" fmla="*/ 0 h 1986731"/>
              <a:gd name="connsiteX2" fmla="*/ 2159000 w 2159000"/>
              <a:gd name="connsiteY2" fmla="*/ 1986731 h 1986731"/>
              <a:gd name="connsiteX3" fmla="*/ 0 w 2159000"/>
              <a:gd name="connsiteY3" fmla="*/ 1986731 h 19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0" h="1986731">
                <a:moveTo>
                  <a:pt x="0" y="0"/>
                </a:moveTo>
                <a:lnTo>
                  <a:pt x="2159000" y="0"/>
                </a:lnTo>
                <a:lnTo>
                  <a:pt x="2159000" y="1986731"/>
                </a:lnTo>
                <a:lnTo>
                  <a:pt x="0" y="1986731"/>
                </a:lnTo>
                <a:close/>
              </a:path>
            </a:pathLst>
          </a:custGeom>
          <a:solidFill>
            <a:schemeClr val="accent5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836227" y="1603221"/>
            <a:ext cx="3939723" cy="4156384"/>
          </a:xfrm>
          <a:custGeom>
            <a:avLst/>
            <a:gdLst>
              <a:gd name="connsiteX0" fmla="*/ 0 w 3939723"/>
              <a:gd name="connsiteY0" fmla="*/ 0 h 4156384"/>
              <a:gd name="connsiteX1" fmla="*/ 3939723 w 3939723"/>
              <a:gd name="connsiteY1" fmla="*/ 0 h 4156384"/>
              <a:gd name="connsiteX2" fmla="*/ 3939723 w 3939723"/>
              <a:gd name="connsiteY2" fmla="*/ 4156384 h 4156384"/>
              <a:gd name="connsiteX3" fmla="*/ 0 w 3939723"/>
              <a:gd name="connsiteY3" fmla="*/ 4156384 h 415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9723" h="4156384">
                <a:moveTo>
                  <a:pt x="0" y="0"/>
                </a:moveTo>
                <a:lnTo>
                  <a:pt x="3939723" y="0"/>
                </a:lnTo>
                <a:lnTo>
                  <a:pt x="3939723" y="4156384"/>
                </a:lnTo>
                <a:lnTo>
                  <a:pt x="0" y="4156384"/>
                </a:lnTo>
                <a:close/>
              </a:path>
            </a:pathLst>
          </a:custGeom>
          <a:solidFill>
            <a:schemeClr val="accent5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792944" y="2589477"/>
            <a:ext cx="3675660" cy="2308990"/>
          </a:xfrm>
          <a:custGeom>
            <a:avLst/>
            <a:gdLst>
              <a:gd name="connsiteX0" fmla="*/ 0 w 3675660"/>
              <a:gd name="connsiteY0" fmla="*/ 0 h 2308990"/>
              <a:gd name="connsiteX1" fmla="*/ 3675660 w 3675660"/>
              <a:gd name="connsiteY1" fmla="*/ 0 h 2308990"/>
              <a:gd name="connsiteX2" fmla="*/ 3675660 w 3675660"/>
              <a:gd name="connsiteY2" fmla="*/ 2308990 h 2308990"/>
              <a:gd name="connsiteX3" fmla="*/ 0 w 3675660"/>
              <a:gd name="connsiteY3" fmla="*/ 2308990 h 230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5660" h="2308990">
                <a:moveTo>
                  <a:pt x="0" y="0"/>
                </a:moveTo>
                <a:lnTo>
                  <a:pt x="3675660" y="0"/>
                </a:lnTo>
                <a:lnTo>
                  <a:pt x="3675660" y="2308990"/>
                </a:lnTo>
                <a:lnTo>
                  <a:pt x="0" y="23089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ov"/><Relationship Id="rId7" Type="http://schemas.openxmlformats.org/officeDocument/2006/relationships/image" Target="../media/image11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ov"/><Relationship Id="rId7" Type="http://schemas.openxmlformats.org/officeDocument/2006/relationships/image" Target="../media/image13.png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5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10.mov"/><Relationship Id="rId7" Type="http://schemas.openxmlformats.org/officeDocument/2006/relationships/image" Target="../media/image24.png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10.mo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淘宝店chenying0907 5"/>
          <p:cNvSpPr txBox="1"/>
          <p:nvPr/>
        </p:nvSpPr>
        <p:spPr>
          <a:xfrm>
            <a:off x="1339420" y="1399213"/>
            <a:ext cx="734631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000" dirty="0">
                <a:solidFill>
                  <a:srgbClr val="6183EF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程序媛的鱼塘</a:t>
            </a:r>
            <a:endParaRPr lang="en-US" altLang="zh-CN" sz="6000" dirty="0">
              <a:solidFill>
                <a:srgbClr val="6183E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2" name="淘宝店chenying0907 13"/>
          <p:cNvSpPr txBox="1"/>
          <p:nvPr/>
        </p:nvSpPr>
        <p:spPr>
          <a:xfrm>
            <a:off x="1455625" y="3800972"/>
            <a:ext cx="5846495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6350"/>
          </a:bodyPr>
          <a:lstStyle/>
          <a:p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j-ea"/>
              </a:rPr>
              <a:t>Final Presentation</a:t>
            </a:r>
          </a:p>
          <a:p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j-ea"/>
            </a:endParaRPr>
          </a:p>
          <a:p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j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j-ea"/>
              </a:rPr>
              <a:t>团队名称：钓鱼六媛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j-ea"/>
            </a:endParaRPr>
          </a:p>
          <a:p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j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j-ea"/>
              </a:rPr>
              <a:t>组员：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j-ea"/>
              </a:rPr>
              <a:t>杨希希，祁佳薇，张鑫，何林芳，盛钡娜，苏心怡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j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455625" y="2641790"/>
            <a:ext cx="1571625" cy="17145"/>
          </a:xfrm>
          <a:prstGeom prst="line">
            <a:avLst/>
          </a:prstGeom>
          <a:ln w="38100">
            <a:solidFill>
              <a:srgbClr val="618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CF94CB0-EBAC-42C1-86AD-CE00D5651AE8}"/>
              </a:ext>
            </a:extLst>
          </p:cNvPr>
          <p:cNvSpPr/>
          <p:nvPr/>
        </p:nvSpPr>
        <p:spPr>
          <a:xfrm>
            <a:off x="3027250" y="2455269"/>
            <a:ext cx="3894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6183EF"/>
                </a:solidFill>
                <a:latin typeface="+mn-ea"/>
              </a:rPr>
              <a:t>为女程序员量身定做的脱单恋爱</a:t>
            </a:r>
            <a:r>
              <a:rPr lang="en-US" altLang="zh-CN" b="1" dirty="0">
                <a:solidFill>
                  <a:srgbClr val="6183EF"/>
                </a:solidFill>
                <a:latin typeface="+mn-ea"/>
              </a:rPr>
              <a:t>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工作进度：游客登陆</a:t>
            </a:r>
          </a:p>
        </p:txBody>
      </p:sp>
      <p:pic>
        <p:nvPicPr>
          <p:cNvPr id="4" name="visitor">
            <a:hlinkClick r:id="" action="ppaction://media"/>
            <a:extLst>
              <a:ext uri="{FF2B5EF4-FFF2-40B4-BE49-F238E27FC236}">
                <a16:creationId xmlns:a16="http://schemas.microsoft.com/office/drawing/2014/main" id="{6D432930-0A2B-4C3B-877E-8EDCDB0A60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77886" y="346698"/>
            <a:ext cx="3667129" cy="65113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4378E06-2DA0-4402-8604-049D8A6FC10E}"/>
              </a:ext>
            </a:extLst>
          </p:cNvPr>
          <p:cNvSpPr txBox="1"/>
          <p:nvPr/>
        </p:nvSpPr>
        <p:spPr>
          <a:xfrm>
            <a:off x="1122947" y="1892968"/>
            <a:ext cx="29828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未注册登录的时候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只可以访问热门内容</a:t>
            </a:r>
            <a:r>
              <a:rPr lang="en-US" altLang="zh-CN" dirty="0"/>
              <a:t>-</a:t>
            </a:r>
            <a:r>
              <a:rPr lang="zh-CN" altLang="en-US" dirty="0"/>
              <a:t>广场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吸引用户使用</a:t>
            </a:r>
            <a:r>
              <a:rPr lang="en-US" altLang="zh-CN" dirty="0"/>
              <a:t>app</a:t>
            </a:r>
          </a:p>
          <a:p>
            <a:endParaRPr lang="en-US" altLang="zh-CN" dirty="0"/>
          </a:p>
          <a:p>
            <a:r>
              <a:rPr lang="zh-CN" altLang="en-US" dirty="0"/>
              <a:t>下一步吸引用户注册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以使用更多的功能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01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工作进度：注册登录</a:t>
            </a:r>
          </a:p>
        </p:txBody>
      </p:sp>
      <p:pic>
        <p:nvPicPr>
          <p:cNvPr id="2" name="登录">
            <a:hlinkClick r:id="" action="ppaction://media"/>
            <a:extLst>
              <a:ext uri="{FF2B5EF4-FFF2-40B4-BE49-F238E27FC236}">
                <a16:creationId xmlns:a16="http://schemas.microsoft.com/office/drawing/2014/main" id="{7079374B-C090-4FE1-97DA-5030975CDA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1912" y="1187970"/>
            <a:ext cx="3157697" cy="5565586"/>
          </a:xfrm>
          <a:prstGeom prst="rect">
            <a:avLst/>
          </a:prstGeom>
        </p:spPr>
      </p:pic>
      <p:pic>
        <p:nvPicPr>
          <p:cNvPr id="3" name="注册">
            <a:hlinkClick r:id="" action="ppaction://media"/>
            <a:extLst>
              <a:ext uri="{FF2B5EF4-FFF2-40B4-BE49-F238E27FC236}">
                <a16:creationId xmlns:a16="http://schemas.microsoft.com/office/drawing/2014/main" id="{4A04F132-677A-43E1-AE8B-DDA14FE0A9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2393" y="1187970"/>
            <a:ext cx="3157697" cy="55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>
            <a:extLst>
              <a:ext uri="{FF2B5EF4-FFF2-40B4-BE49-F238E27FC236}">
                <a16:creationId xmlns:a16="http://schemas.microsoft.com/office/drawing/2014/main" id="{54FF7603-7EF8-4D54-8CDF-8DB5F38CC81E}"/>
              </a:ext>
            </a:extLst>
          </p:cNvPr>
          <p:cNvSpPr txBox="1"/>
          <p:nvPr/>
        </p:nvSpPr>
        <p:spPr>
          <a:xfrm>
            <a:off x="0" y="489377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6183EF"/>
                </a:solidFill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正确性检查</a:t>
            </a:r>
            <a:endParaRPr lang="en-US" altLang="zh-CN" sz="2800" b="1" dirty="0">
              <a:solidFill>
                <a:srgbClr val="6183EF"/>
              </a:solidFill>
              <a:latin typeface="Agency FB" panose="020B0503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04E196-DEE3-487A-A4B4-596DCCFA3035}"/>
              </a:ext>
            </a:extLst>
          </p:cNvPr>
          <p:cNvSpPr/>
          <p:nvPr/>
        </p:nvSpPr>
        <p:spPr>
          <a:xfrm>
            <a:off x="629527" y="1761709"/>
            <a:ext cx="34762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边界值正确性检查，异常值处理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界面中使用 </a:t>
            </a:r>
            <a:r>
              <a:rPr lang="en-US" altLang="zh-CN" dirty="0" err="1"/>
              <a:t>LoadingController</a:t>
            </a:r>
            <a:r>
              <a:rPr lang="zh-CN" altLang="en-US" dirty="0"/>
              <a:t>和</a:t>
            </a:r>
            <a:r>
              <a:rPr lang="en-US" altLang="zh-CN" dirty="0" err="1"/>
              <a:t>ToastController</a:t>
            </a:r>
            <a:r>
              <a:rPr lang="en-US" altLang="zh-CN" dirty="0"/>
              <a:t> </a:t>
            </a:r>
            <a:r>
              <a:rPr lang="zh-CN" altLang="en-US" dirty="0"/>
              <a:t>控制不出错，使用 </a:t>
            </a:r>
            <a:r>
              <a:rPr lang="en-US" altLang="zh-CN" dirty="0"/>
              <a:t>Loading </a:t>
            </a:r>
            <a:r>
              <a:rPr lang="zh-CN" altLang="en-US" dirty="0"/>
              <a:t>保证暂停用户操作屏幕、</a:t>
            </a:r>
            <a:r>
              <a:rPr lang="en-US" altLang="zh-CN" dirty="0"/>
              <a:t>Toast</a:t>
            </a:r>
            <a:r>
              <a:rPr lang="zh-CN" altLang="en-US" dirty="0"/>
              <a:t>向用户发送信息交互</a:t>
            </a:r>
            <a:endParaRPr lang="en-US" altLang="zh-CN" dirty="0"/>
          </a:p>
        </p:txBody>
      </p:sp>
      <p:pic>
        <p:nvPicPr>
          <p:cNvPr id="3" name="手机号格式错误">
            <a:hlinkClick r:id="" action="ppaction://media"/>
            <a:extLst>
              <a:ext uri="{FF2B5EF4-FFF2-40B4-BE49-F238E27FC236}">
                <a16:creationId xmlns:a16="http://schemas.microsoft.com/office/drawing/2014/main" id="{BB74A945-AEFE-4681-9D7D-12E1F58F14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2778" y="457456"/>
            <a:ext cx="3537269" cy="6234598"/>
          </a:xfrm>
          <a:prstGeom prst="rect">
            <a:avLst/>
          </a:prstGeom>
        </p:spPr>
      </p:pic>
      <p:pic>
        <p:nvPicPr>
          <p:cNvPr id="4" name="login error">
            <a:hlinkClick r:id="" action="ppaction://media"/>
            <a:extLst>
              <a:ext uri="{FF2B5EF4-FFF2-40B4-BE49-F238E27FC236}">
                <a16:creationId xmlns:a16="http://schemas.microsoft.com/office/drawing/2014/main" id="{1F1C5D53-91D2-4E31-94D4-4B9319E3EF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4544" y="489377"/>
            <a:ext cx="3511291" cy="623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工作进度：动态展示</a:t>
            </a:r>
          </a:p>
        </p:txBody>
      </p:sp>
      <p:pic>
        <p:nvPicPr>
          <p:cNvPr id="3" name="动态展示广场">
            <a:hlinkClick r:id="" action="ppaction://media"/>
            <a:extLst>
              <a:ext uri="{FF2B5EF4-FFF2-40B4-BE49-F238E27FC236}">
                <a16:creationId xmlns:a16="http://schemas.microsoft.com/office/drawing/2014/main" id="{5774D611-3F72-4D57-8CB4-34B3729F2E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5893" y="1079747"/>
            <a:ext cx="3059022" cy="5431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AE95C73-521F-4409-9872-1D14E15ABB8A}"/>
              </a:ext>
            </a:extLst>
          </p:cNvPr>
          <p:cNvSpPr txBox="1"/>
          <p:nvPr/>
        </p:nvSpPr>
        <p:spPr>
          <a:xfrm>
            <a:off x="6240379" y="2245895"/>
            <a:ext cx="3481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在广场浏览大家发的动态和评论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可以点赞，可以取消点赞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可以评论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动态刷新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86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-1" y="346698"/>
            <a:ext cx="624037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工作进度：动态展示</a:t>
            </a:r>
            <a:r>
              <a:rPr lang="en-US" altLang="zh-CN" sz="2800" b="1" dirty="0">
                <a:solidFill>
                  <a:srgbClr val="6183EF"/>
                </a:solidFill>
              </a:rPr>
              <a:t>-</a:t>
            </a:r>
            <a:r>
              <a:rPr lang="zh-CN" altLang="en-US" sz="2800" b="1" dirty="0">
                <a:solidFill>
                  <a:srgbClr val="6183EF"/>
                </a:solidFill>
              </a:rPr>
              <a:t>过滤负面评论</a:t>
            </a:r>
          </a:p>
        </p:txBody>
      </p:sp>
      <p:pic>
        <p:nvPicPr>
          <p:cNvPr id="2" name="负面情绪">
            <a:hlinkClick r:id="" action="ppaction://media"/>
            <a:extLst>
              <a:ext uri="{FF2B5EF4-FFF2-40B4-BE49-F238E27FC236}">
                <a16:creationId xmlns:a16="http://schemas.microsoft.com/office/drawing/2014/main" id="{731BAFA8-CA63-49A6-83A2-25C662C18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7041" y="1037690"/>
            <a:ext cx="3136741" cy="5569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849F7F8-C3A2-40E1-AF5A-60438740ED18}"/>
              </a:ext>
            </a:extLst>
          </p:cNvPr>
          <p:cNvSpPr/>
          <p:nvPr/>
        </p:nvSpPr>
        <p:spPr>
          <a:xfrm>
            <a:off x="4911141" y="4418525"/>
            <a:ext cx="7101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使用了一个</a:t>
            </a:r>
            <a:r>
              <a:rPr lang="en-US" altLang="zh-CN" dirty="0" err="1"/>
              <a:t>api</a:t>
            </a:r>
            <a:r>
              <a:rPr lang="zh-CN" altLang="en-US" dirty="0"/>
              <a:t>，根据语句</a:t>
            </a:r>
            <a:r>
              <a:rPr lang="en-US" altLang="zh-CN" dirty="0"/>
              <a:t>positive</a:t>
            </a:r>
            <a:r>
              <a:rPr lang="zh-CN" altLang="en-US" dirty="0"/>
              <a:t>和</a:t>
            </a:r>
            <a:r>
              <a:rPr lang="en-US" altLang="zh-CN" dirty="0"/>
              <a:t>negative</a:t>
            </a:r>
            <a:r>
              <a:rPr lang="zh-CN" altLang="en-US" dirty="0"/>
              <a:t>程度来筛选。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b="1" dirty="0"/>
              <a:t>避免出现负面评论。</a:t>
            </a:r>
            <a:endParaRPr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055257-DCB0-460F-944C-D870CA0FB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096" y="5320539"/>
            <a:ext cx="6940867" cy="1052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F90E4D-445D-41A8-993A-CC5A89E498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96" y="1913673"/>
            <a:ext cx="6961892" cy="18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工作进度：脱单论坛</a:t>
            </a:r>
          </a:p>
        </p:txBody>
      </p:sp>
      <p:pic>
        <p:nvPicPr>
          <p:cNvPr id="4" name="脱单论坛热门">
            <a:hlinkClick r:id="" action="ppaction://media"/>
            <a:extLst>
              <a:ext uri="{FF2B5EF4-FFF2-40B4-BE49-F238E27FC236}">
                <a16:creationId xmlns:a16="http://schemas.microsoft.com/office/drawing/2014/main" id="{FB145A12-7B61-42DD-88A2-4D0226161B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8914" y="982213"/>
            <a:ext cx="2988475" cy="53062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F5F527-5F11-4087-8D57-9C58EF5CC7F1}"/>
              </a:ext>
            </a:extLst>
          </p:cNvPr>
          <p:cNvSpPr txBox="1"/>
          <p:nvPr/>
        </p:nvSpPr>
        <p:spPr>
          <a:xfrm>
            <a:off x="6096000" y="1588168"/>
            <a:ext cx="51655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查看热门内容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浏览</a:t>
            </a:r>
            <a:r>
              <a:rPr lang="zh-CN" altLang="en-US" dirty="0"/>
              <a:t>大家的提问和回答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可以针对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提问和回答分开打分（</a:t>
            </a:r>
            <a:r>
              <a:rPr lang="en-US" altLang="zh-C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rate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altLang="zh-C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Rate: 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反馈你对这个回答或者问题的感兴趣程度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为之后的智能推荐（机器学习）做数据积累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可以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评论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可以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提问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788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-1" y="346698"/>
            <a:ext cx="648101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工作进度：脱单论坛</a:t>
            </a:r>
            <a:r>
              <a:rPr lang="en-US" altLang="zh-CN" sz="2800" b="1" dirty="0">
                <a:solidFill>
                  <a:srgbClr val="6183EF"/>
                </a:solidFill>
              </a:rPr>
              <a:t>-</a:t>
            </a:r>
            <a:r>
              <a:rPr lang="zh-CN" altLang="en-US" sz="2800" b="1" dirty="0">
                <a:solidFill>
                  <a:srgbClr val="6183EF"/>
                </a:solidFill>
              </a:rPr>
              <a:t>推荐算法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58C8F8-18DC-4930-9E89-E50149C5854D}"/>
              </a:ext>
            </a:extLst>
          </p:cNvPr>
          <p:cNvSpPr txBox="1"/>
          <p:nvPr/>
        </p:nvSpPr>
        <p:spPr>
          <a:xfrm>
            <a:off x="7612329" y="1216220"/>
            <a:ext cx="35433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如何证明算法正确性：</a:t>
            </a:r>
            <a:endParaRPr lang="en-US" altLang="zh-CN" b="1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采用的算法比较成熟。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已经使用这个代码跑过一个给电影打分的较大的数据库，得到了高的精确值（</a:t>
            </a:r>
            <a:r>
              <a:rPr lang="en-US" altLang="zh-CN" dirty="0"/>
              <a:t>&gt;80%</a:t>
            </a:r>
            <a:r>
              <a:rPr lang="zh-CN" altLang="en-US" dirty="0"/>
              <a:t>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对于我的数据库，通过观察用户给分与推荐答案，可以说明符合推荐的逻辑。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2964E7-A8F1-4E8E-9F70-B0A474151E52}"/>
              </a:ext>
            </a:extLst>
          </p:cNvPr>
          <p:cNvSpPr txBox="1"/>
          <p:nvPr/>
        </p:nvSpPr>
        <p:spPr>
          <a:xfrm>
            <a:off x="7612329" y="4441451"/>
            <a:ext cx="354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好处：</a:t>
            </a: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更加精准。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省时间，效果好。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同类人的意见更有参考意义。</a:t>
            </a:r>
            <a:endParaRPr lang="en-US" altLang="zh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95A42-5BEB-5640-8A40-102597BFC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9" y="1216220"/>
            <a:ext cx="2694818" cy="48189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9EBAA-BCB1-E944-B2D2-8F5638DA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929" y="1216220"/>
            <a:ext cx="2694818" cy="48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2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-1" y="346698"/>
            <a:ext cx="648101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工作进度：脱单论坛</a:t>
            </a:r>
            <a:r>
              <a:rPr lang="en-US" altLang="zh-CN" sz="2800" b="1" dirty="0">
                <a:solidFill>
                  <a:srgbClr val="6183EF"/>
                </a:solidFill>
              </a:rPr>
              <a:t>-</a:t>
            </a:r>
            <a:r>
              <a:rPr lang="zh-CN" altLang="en-US" sz="2800" b="1" dirty="0">
                <a:solidFill>
                  <a:srgbClr val="6183EF"/>
                </a:solidFill>
              </a:rPr>
              <a:t>推荐算法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E2A3E4-B346-4A86-80F3-7FCFBEDC3DC1}"/>
              </a:ext>
            </a:extLst>
          </p:cNvPr>
          <p:cNvSpPr txBox="1"/>
          <p:nvPr/>
        </p:nvSpPr>
        <p:spPr>
          <a:xfrm>
            <a:off x="1110648" y="1204389"/>
            <a:ext cx="34950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基于用户的协同过滤算法：</a:t>
            </a:r>
            <a:endParaRPr lang="en-US" altLang="zh-CN" sz="2000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语言。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调用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服务器</a:t>
            </a:r>
            <a:r>
              <a:rPr lang="en-US" altLang="zh-CN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Api</a:t>
            </a:r>
            <a:r>
              <a:rPr lang="zh-CN" altLang="en-US" dirty="0"/>
              <a:t>，使服务器自动运行推荐代码，返回推荐的信息。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实现</a:t>
            </a:r>
            <a:r>
              <a:rPr lang="en-US" altLang="zh-CN" dirty="0" err="1"/>
              <a:t>Api</a:t>
            </a:r>
            <a:r>
              <a:rPr lang="zh-CN" altLang="en-US" dirty="0"/>
              <a:t>实时获取数据库信息，实时推荐最新内容，更精准。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对用户做分类，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给用户推荐和他更相似的人更喜欢的问题和答案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算法被改进，利用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问题和回答交叉参考</a:t>
            </a:r>
            <a:r>
              <a:rPr lang="zh-CN" altLang="en-US" dirty="0"/>
              <a:t>得到最后的推荐信息。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如果是新用户，则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随机推荐</a:t>
            </a:r>
            <a:r>
              <a:rPr lang="zh-CN" altLang="en-US" dirty="0"/>
              <a:t>，代码完善。</a:t>
            </a:r>
            <a:endParaRPr lang="en-US" altLang="zh-CN" dirty="0"/>
          </a:p>
          <a:p>
            <a:endParaRPr lang="en-US" altLang="zh-CN" b="1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7F086-0389-43A2-85D5-A9DEEF4AD3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83" y="3647059"/>
            <a:ext cx="4902101" cy="28521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C73894-2401-4091-B8AB-65C2E5809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83" y="1229550"/>
            <a:ext cx="5669457" cy="21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工作进度：我的鱼塘</a:t>
            </a:r>
          </a:p>
        </p:txBody>
      </p:sp>
      <p:pic>
        <p:nvPicPr>
          <p:cNvPr id="2" name="拿得起">
            <a:hlinkClick r:id="" action="ppaction://media"/>
            <a:extLst>
              <a:ext uri="{FF2B5EF4-FFF2-40B4-BE49-F238E27FC236}">
                <a16:creationId xmlns:a16="http://schemas.microsoft.com/office/drawing/2014/main" id="{6A3B0123-088D-47A0-8492-82A6FBB9B8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9580" y="869918"/>
            <a:ext cx="3316168" cy="5844898"/>
          </a:xfrm>
          <a:prstGeom prst="rect">
            <a:avLst/>
          </a:prstGeom>
        </p:spPr>
      </p:pic>
      <p:pic>
        <p:nvPicPr>
          <p:cNvPr id="3" name="Hide放不下删除">
            <a:hlinkClick r:id="" action="ppaction://media"/>
            <a:extLst>
              <a:ext uri="{FF2B5EF4-FFF2-40B4-BE49-F238E27FC236}">
                <a16:creationId xmlns:a16="http://schemas.microsoft.com/office/drawing/2014/main" id="{5E29B982-45E4-49BE-8EC7-39CE3D8F2E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62958" y="869918"/>
            <a:ext cx="3316168" cy="58448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C95762-532D-479A-91AA-4BCC31B9D170}"/>
              </a:ext>
            </a:extLst>
          </p:cNvPr>
          <p:cNvSpPr txBox="1"/>
          <p:nvPr/>
        </p:nvSpPr>
        <p:spPr>
          <a:xfrm>
            <a:off x="4370957" y="1951672"/>
            <a:ext cx="244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记录感兴趣的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小哥哥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基本信息记录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存放在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拿得起</a:t>
            </a:r>
            <a:r>
              <a:rPr lang="zh-CN" altLang="en-US" dirty="0"/>
              <a:t>上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C77CAF-575A-4E9F-8449-D6F936FD89E2}"/>
              </a:ext>
            </a:extLst>
          </p:cNvPr>
          <p:cNvSpPr txBox="1"/>
          <p:nvPr/>
        </p:nvSpPr>
        <p:spPr>
          <a:xfrm>
            <a:off x="9982136" y="1930165"/>
            <a:ext cx="20854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修改</a:t>
            </a:r>
            <a:r>
              <a:rPr lang="zh-CN" altLang="en-US" dirty="0"/>
              <a:t>小哥哥的信息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删除</a:t>
            </a:r>
            <a:r>
              <a:rPr lang="zh-CN" altLang="en-US" dirty="0"/>
              <a:t>小哥哥的信息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拿得起</a:t>
            </a:r>
            <a:r>
              <a:rPr lang="zh-CN" altLang="en-US" dirty="0"/>
              <a:t>中的移到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放不下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如果实在是不想继续关注，就在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放不下里删除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实时刷新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1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0" y="346698"/>
            <a:ext cx="410574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6183EF"/>
                </a:solidFill>
              </a:rPr>
              <a:t>工作进度：提升自我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80A048-40EE-462F-A025-4F0B68FE4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9" y="920628"/>
            <a:ext cx="3139590" cy="55906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F138D5-6819-4AB8-AD70-2BD4376C5EFD}"/>
              </a:ext>
            </a:extLst>
          </p:cNvPr>
          <p:cNvSpPr txBox="1"/>
          <p:nvPr/>
        </p:nvSpPr>
        <p:spPr>
          <a:xfrm>
            <a:off x="6195317" y="1582220"/>
            <a:ext cx="36267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我们为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女程序员提高个人魅力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呕心沥血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包括但不仅限于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PRML</a:t>
            </a:r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深度学习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（听说程序员小哥喜欢代码能力强的小姐姐？？）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穿搭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（不要天天穿</a:t>
            </a:r>
            <a:r>
              <a:rPr lang="en-US" altLang="zh-CN" dirty="0"/>
              <a:t>hoodie…</a:t>
            </a:r>
            <a:r>
              <a:rPr lang="zh-CN" altLang="en-US" dirty="0"/>
              <a:t>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养生</a:t>
            </a:r>
            <a:endParaRPr lang="en-US" altLang="zh-CN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（保护住头发）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。。。</a:t>
            </a:r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0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6100444" y="1994535"/>
            <a:ext cx="55327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183EF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1</a:t>
            </a:r>
            <a:endParaRPr lang="en-US" altLang="zh-CN" sz="8800" b="1" dirty="0">
              <a:solidFill>
                <a:srgbClr val="6183EF"/>
              </a:solidFill>
              <a:latin typeface="Agency FB" panose="020B0503020202020204" pitchFamily="34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9937" y="3429000"/>
            <a:ext cx="37873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0197" y="3439795"/>
            <a:ext cx="476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6183EF"/>
                </a:solidFill>
              </a:rPr>
              <a:t>技术框架</a:t>
            </a:r>
          </a:p>
        </p:txBody>
      </p:sp>
      <p:sp>
        <p:nvSpPr>
          <p:cNvPr id="3" name="淘宝店chenying0907 4"/>
          <p:cNvSpPr/>
          <p:nvPr/>
        </p:nvSpPr>
        <p:spPr>
          <a:xfrm>
            <a:off x="6115377" y="3734662"/>
            <a:ext cx="288000" cy="288000"/>
          </a:xfrm>
          <a:prstGeom prst="rect">
            <a:avLst/>
          </a:prstGeom>
          <a:solidFill>
            <a:srgbClr val="6183E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71276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6100444" y="1994535"/>
            <a:ext cx="55327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183EF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4</a:t>
            </a:r>
            <a:endParaRPr lang="en-US" altLang="zh-CN" sz="8800" b="1" dirty="0">
              <a:solidFill>
                <a:srgbClr val="6183EF"/>
              </a:solidFill>
              <a:latin typeface="Agency FB" panose="020B0503020202020204" pitchFamily="34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9937" y="3429000"/>
            <a:ext cx="37873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0197" y="3439795"/>
            <a:ext cx="476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6183EF"/>
                </a:solidFill>
              </a:rPr>
              <a:t>项目总结</a:t>
            </a:r>
          </a:p>
        </p:txBody>
      </p:sp>
      <p:sp>
        <p:nvSpPr>
          <p:cNvPr id="3" name="淘宝店chenying0907 4"/>
          <p:cNvSpPr/>
          <p:nvPr/>
        </p:nvSpPr>
        <p:spPr>
          <a:xfrm>
            <a:off x="6115377" y="3734662"/>
            <a:ext cx="288000" cy="288000"/>
          </a:xfrm>
          <a:prstGeom prst="rect">
            <a:avLst/>
          </a:prstGeom>
          <a:solidFill>
            <a:srgbClr val="6183E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5695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3914080" y="217710"/>
            <a:ext cx="410574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3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Conclusion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6BBFB2-16C0-4CA5-8126-7966CB21F94C}"/>
              </a:ext>
            </a:extLst>
          </p:cNvPr>
          <p:cNvSpPr txBox="1"/>
          <p:nvPr/>
        </p:nvSpPr>
        <p:spPr>
          <a:xfrm>
            <a:off x="802640" y="947162"/>
            <a:ext cx="10668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/>
              <a:t>采用混合开发： 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摄像</a:t>
            </a:r>
            <a:r>
              <a:rPr lang="zh-CN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功能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，文件传输</a:t>
            </a:r>
            <a:r>
              <a:rPr lang="zh-CN" altLang="en-US" sz="2400" dirty="0"/>
              <a:t>功能 </a:t>
            </a:r>
            <a:r>
              <a:rPr lang="zh-CN" altLang="zh-CN" sz="2400" dirty="0"/>
              <a:t>采用</a:t>
            </a:r>
            <a:r>
              <a:rPr lang="zh-CN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原生开发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342900" indent="-342900">
              <a:buAutoNum type="arabicPeriod"/>
            </a:pPr>
            <a:r>
              <a:rPr lang="zh-CN" altLang="en-US" sz="2400" dirty="0"/>
              <a:t>使用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Ionic</a:t>
            </a:r>
            <a:r>
              <a:rPr lang="zh-CN" altLang="en-US" sz="2400" dirty="0"/>
              <a:t>框架，学会了</a:t>
            </a:r>
            <a:r>
              <a:rPr lang="en-US" altLang="zh-CN" sz="2400" dirty="0"/>
              <a:t>CSS</a:t>
            </a:r>
            <a:r>
              <a:rPr lang="zh-CN" altLang="en-US" sz="2400" dirty="0"/>
              <a:t>，</a:t>
            </a:r>
            <a:r>
              <a:rPr lang="en-US" altLang="zh-CN" sz="2400" dirty="0"/>
              <a:t>HTML5</a:t>
            </a:r>
            <a:r>
              <a:rPr lang="zh-CN" altLang="en-US" sz="2400" dirty="0"/>
              <a:t>，</a:t>
            </a:r>
            <a:r>
              <a:rPr lang="en-US" altLang="zh-CN" sz="2400" dirty="0"/>
              <a:t>Typescript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后端数据库实现采用：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serverless</a:t>
            </a:r>
            <a:r>
              <a:rPr lang="zh-CN" altLang="en-US" sz="2400" dirty="0"/>
              <a:t>的云数据库</a:t>
            </a:r>
            <a:r>
              <a:rPr lang="en-US" altLang="zh-CN" sz="2400" b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Bmob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后端搭建阿里云服务器，使用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Django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框架</a:t>
            </a:r>
            <a:r>
              <a:rPr lang="zh-CN" altLang="en-US" sz="2400" dirty="0"/>
              <a:t>实现可在公网调用的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API</a:t>
            </a:r>
            <a:r>
              <a:rPr lang="zh-CN" altLang="en-US" sz="2400" b="1" dirty="0"/>
              <a:t>。</a:t>
            </a:r>
            <a:endParaRPr lang="en-US" altLang="zh-CN" sz="2400" b="1" dirty="0"/>
          </a:p>
          <a:p>
            <a:pPr marL="342900" indent="-342900">
              <a:buFontTx/>
              <a:buAutoNum type="arabicPeriod"/>
            </a:pPr>
            <a:r>
              <a:rPr lang="en-US" altLang="zh-CN" sz="2400" dirty="0"/>
              <a:t>App</a:t>
            </a:r>
            <a:r>
              <a:rPr lang="zh-CN" altLang="en-US" sz="2400" dirty="0"/>
              <a:t>细节考虑周到：边界值正确性检查；界面中使用</a:t>
            </a:r>
            <a:r>
              <a:rPr lang="en-US" altLang="zh-CN" sz="2400" dirty="0" err="1"/>
              <a:t>LoadingController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ToastController</a:t>
            </a:r>
            <a:r>
              <a:rPr lang="zh-CN" altLang="en-US" sz="2400" dirty="0"/>
              <a:t>控制不出错。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使用</a:t>
            </a:r>
            <a:r>
              <a:rPr lang="en-US" altLang="zh-CN" sz="2400" dirty="0"/>
              <a:t>Python</a:t>
            </a:r>
            <a:r>
              <a:rPr lang="zh-CN" altLang="en-US" sz="2400" dirty="0"/>
              <a:t>实现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机器学习算法</a:t>
            </a:r>
            <a:r>
              <a:rPr lang="zh-CN" altLang="en-US" sz="2400" dirty="0"/>
              <a:t>（含基于用户的协同过滤算法），给用户推荐问题和答案，且在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算法上有自己的创新</a:t>
            </a:r>
            <a:r>
              <a:rPr lang="zh-CN" altLang="en-US" sz="2400" dirty="0"/>
              <a:t>，从问题和答案两个维度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交叉</a:t>
            </a:r>
            <a:r>
              <a:rPr lang="zh-CN" altLang="en-US" sz="2400" dirty="0"/>
              <a:t>进行推荐算法的构建，并且可以合理解决新用户没有足够相似的邻居的问题。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使用，过滤负面语句。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自然语言处理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</a:t>
            </a:r>
            <a:r>
              <a:rPr lang="zh-CN" alt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情绪分析</a:t>
            </a:r>
            <a:r>
              <a:rPr lang="zh-CN" altLang="en-US" sz="2400" dirty="0"/>
              <a:t>的</a:t>
            </a:r>
            <a:r>
              <a:rPr lang="en-US" altLang="zh-CN" sz="2400" dirty="0"/>
              <a:t>API</a:t>
            </a:r>
            <a:r>
              <a:rPr lang="zh-CN" altLang="en-US" sz="2400" dirty="0"/>
              <a:t>，分析用户提交的语句的情感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400" dirty="0"/>
              <a:t>代码量很大：前端代码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3961</a:t>
            </a:r>
            <a:r>
              <a:rPr lang="zh-CN" altLang="en-US" sz="2400" dirty="0"/>
              <a:t>行，</a:t>
            </a:r>
            <a:r>
              <a:rPr lang="en-US" altLang="zh-CN" sz="2400" dirty="0"/>
              <a:t>app</a:t>
            </a:r>
            <a:r>
              <a:rPr lang="zh-CN" altLang="en-US" sz="2400" dirty="0"/>
              <a:t>实现了四大功能区，一共</a:t>
            </a:r>
            <a:r>
              <a:rPr lang="en-US" altLang="zh-CN" sz="2400" dirty="0"/>
              <a:t>27</a:t>
            </a:r>
            <a:r>
              <a:rPr lang="zh-CN" altLang="en-US" sz="2400" dirty="0"/>
              <a:t>小功能，一共 </a:t>
            </a:r>
            <a:r>
              <a:rPr lang="en-US" altLang="zh-CN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22</a:t>
            </a:r>
            <a:r>
              <a:rPr lang="en-US" altLang="zh-CN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sz="2400" dirty="0"/>
              <a:t>个界面（美化过），数据库有</a:t>
            </a:r>
            <a:r>
              <a:rPr lang="en-US" altLang="zh-CN" sz="2400" dirty="0"/>
              <a:t>13</a:t>
            </a:r>
            <a:r>
              <a:rPr lang="zh-CN" altLang="en-US" sz="2400" dirty="0"/>
              <a:t>个</a:t>
            </a:r>
            <a:r>
              <a:rPr lang="en-US" altLang="zh-CN" sz="2400" dirty="0"/>
              <a:t>table</a:t>
            </a:r>
            <a:r>
              <a:rPr lang="zh-CN" altLang="en-US" sz="2400" dirty="0"/>
              <a:t>，共计</a:t>
            </a:r>
            <a:r>
              <a:rPr lang="en-US" altLang="zh-CN" sz="2400" dirty="0"/>
              <a:t>96</a:t>
            </a:r>
            <a:r>
              <a:rPr lang="zh-CN" altLang="en-US" sz="2400" dirty="0"/>
              <a:t>个属性。机器学习代码</a:t>
            </a:r>
            <a:r>
              <a:rPr lang="en-US" altLang="zh-CN" sz="2400" dirty="0"/>
              <a:t>352</a:t>
            </a:r>
            <a:r>
              <a:rPr lang="zh-CN" altLang="en-US" sz="2400" dirty="0"/>
              <a:t>行。花费大量时间精力学习与构建</a:t>
            </a:r>
            <a:r>
              <a:rPr lang="en-US" altLang="zh-CN" sz="2400" dirty="0"/>
              <a:t>app</a:t>
            </a:r>
            <a:r>
              <a:rPr lang="zh-CN" altLang="en-US" sz="2400" dirty="0"/>
              <a:t>，功能完善，界面美观。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68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3640788" y="318715"/>
            <a:ext cx="509809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E94949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Conclusion-Extended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6BBFB2-16C0-4CA5-8126-7966CB21F94C}"/>
              </a:ext>
            </a:extLst>
          </p:cNvPr>
          <p:cNvSpPr txBox="1"/>
          <p:nvPr/>
        </p:nvSpPr>
        <p:spPr>
          <a:xfrm>
            <a:off x="974202" y="903490"/>
            <a:ext cx="102435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四大功能区：完成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27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个小功能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）动态展示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分为“广场”和“我的”，“广场”可以查看别人发布的动态，“我的”记录了我自己发布的动态。类似于微信朋友圈的功能。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）脱单论坛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查看社区所有问题及其回答、发起提问、进行回答、对提问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回答评分（通过用户对问题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回答的评分进行机器学习判断该用户的喜好关注）、在推荐页面可以查看推荐算法生成的个性化推荐。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）我的鱼塘：分为“拿得起”和“放不下”，“拿得起”部分存储了自己喜欢的男生以及对他们的印象、新增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修改男生对象、将不感兴趣的男生标签隐藏起来；“放不下”部分记录了隐藏的男生标签，若放弃了则可以彻底删除。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）提升自我：记录了对女生有帮助的话题，比如深度学习、穿搭、养生、化妆、艺术、厨艺等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   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）开始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登陆、注册、修改头像（原生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Camera+File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）可以通过拍照或者从手机文件中选择、注销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64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41CC5E0-0356-49E2-886B-353C2F1CDDF9}"/>
              </a:ext>
            </a:extLst>
          </p:cNvPr>
          <p:cNvSpPr/>
          <p:nvPr/>
        </p:nvSpPr>
        <p:spPr>
          <a:xfrm>
            <a:off x="1750215" y="2237733"/>
            <a:ext cx="710184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sz="2000" b="1" dirty="0"/>
              <a:t>2.  </a:t>
            </a:r>
            <a:r>
              <a:rPr lang="zh-CN" altLang="en-US" sz="2000" b="1" dirty="0"/>
              <a:t>数据库规模</a:t>
            </a:r>
            <a:endParaRPr lang="en-US" altLang="zh-CN" sz="2000" b="1" dirty="0"/>
          </a:p>
          <a:p>
            <a:pPr marL="342900" indent="-342900">
              <a:buAutoNum type="arabicPeriod"/>
            </a:pPr>
            <a:endParaRPr lang="en-US" altLang="zh-CN" sz="2000" b="1" dirty="0"/>
          </a:p>
          <a:p>
            <a:r>
              <a:rPr lang="en-US" altLang="zh-CN" sz="2000" b="1" dirty="0"/>
              <a:t>     13</a:t>
            </a:r>
            <a:r>
              <a:rPr lang="zh-CN" altLang="en-US" dirty="0"/>
              <a:t>个表</a:t>
            </a:r>
            <a:endParaRPr lang="en-US" altLang="zh-CN" dirty="0"/>
          </a:p>
          <a:p>
            <a:r>
              <a:rPr lang="zh-CN" altLang="en-US" dirty="0"/>
              <a:t>      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共</a:t>
            </a:r>
            <a:r>
              <a:rPr lang="en-US" altLang="zh-CN" dirty="0"/>
              <a:t>7+10+9+10+8+5+6+5+6+6+9+5+5=</a:t>
            </a:r>
            <a:r>
              <a:rPr lang="en-US" altLang="zh-CN" sz="2000" b="1" dirty="0"/>
              <a:t>96</a:t>
            </a:r>
            <a:r>
              <a:rPr lang="zh-CN" altLang="en-US" dirty="0"/>
              <a:t>个属性</a:t>
            </a:r>
            <a:endParaRPr lang="en-US" altLang="zh-CN" b="1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86FB5F-3F25-4E3C-9CB2-9C2C5EE82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77" y="903490"/>
            <a:ext cx="3026994" cy="5728504"/>
          </a:xfrm>
          <a:prstGeom prst="rect">
            <a:avLst/>
          </a:prstGeom>
        </p:spPr>
      </p:pic>
      <p:sp>
        <p:nvSpPr>
          <p:cNvPr id="5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>
            <a:extLst>
              <a:ext uri="{FF2B5EF4-FFF2-40B4-BE49-F238E27FC236}">
                <a16:creationId xmlns:a16="http://schemas.microsoft.com/office/drawing/2014/main" id="{C79FB5C8-10C0-40C0-8D22-E61A6E86FA0A}"/>
              </a:ext>
            </a:extLst>
          </p:cNvPr>
          <p:cNvSpPr txBox="1"/>
          <p:nvPr/>
        </p:nvSpPr>
        <p:spPr>
          <a:xfrm>
            <a:off x="3640788" y="318715"/>
            <a:ext cx="5098097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en-US" altLang="zh-CN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Conclusion-Extended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443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8356A42-A6DB-45E9-ADF3-F4B0FA3544ED}"/>
              </a:ext>
            </a:extLst>
          </p:cNvPr>
          <p:cNvSpPr txBox="1"/>
          <p:nvPr/>
        </p:nvSpPr>
        <p:spPr>
          <a:xfrm>
            <a:off x="2157573" y="1510301"/>
            <a:ext cx="586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唯一</a:t>
            </a:r>
            <a:r>
              <a:rPr lang="zh-CN" alt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美中不足</a:t>
            </a:r>
            <a:r>
              <a:rPr lang="zh-CN" altLang="en-US" sz="2800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24682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66BF1C-74AD-48BA-8E78-E2F236DC0F0B}"/>
              </a:ext>
            </a:extLst>
          </p:cNvPr>
          <p:cNvSpPr txBox="1"/>
          <p:nvPr/>
        </p:nvSpPr>
        <p:spPr>
          <a:xfrm>
            <a:off x="2839720" y="2967335"/>
            <a:ext cx="6512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6183EF"/>
                </a:solidFill>
              </a:rPr>
              <a:t>Thanks</a:t>
            </a:r>
            <a:r>
              <a:rPr lang="zh-CN" altLang="en-US" sz="5400" dirty="0">
                <a:solidFill>
                  <a:srgbClr val="6183EF"/>
                </a:solidFill>
              </a:rPr>
              <a:t> </a:t>
            </a:r>
            <a:r>
              <a:rPr lang="en-US" altLang="zh-CN" sz="5400" dirty="0">
                <a:solidFill>
                  <a:srgbClr val="6183EF"/>
                </a:solidFill>
              </a:rPr>
              <a:t>for</a:t>
            </a:r>
            <a:r>
              <a:rPr lang="zh-CN" altLang="en-US" sz="5400" dirty="0">
                <a:solidFill>
                  <a:srgbClr val="6183EF"/>
                </a:solidFill>
              </a:rPr>
              <a:t> </a:t>
            </a:r>
            <a:r>
              <a:rPr lang="en-US" altLang="zh-CN" sz="5400" dirty="0">
                <a:solidFill>
                  <a:srgbClr val="6183EF"/>
                </a:solidFill>
              </a:rPr>
              <a:t>Listening</a:t>
            </a:r>
            <a:endParaRPr lang="zh-CN" altLang="en-US" sz="5400" dirty="0">
              <a:solidFill>
                <a:srgbClr val="6183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33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256480" y="315946"/>
            <a:ext cx="4105748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技术框架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pic>
        <p:nvPicPr>
          <p:cNvPr id="1026" name="Picture 2" descr="æ¥çæºå¾å">
            <a:extLst>
              <a:ext uri="{FF2B5EF4-FFF2-40B4-BE49-F238E27FC236}">
                <a16:creationId xmlns:a16="http://schemas.microsoft.com/office/drawing/2014/main" id="{A2D41E6E-5A9B-4B58-855E-74E0F7C26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15" y="1395000"/>
            <a:ext cx="2948305" cy="294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98BFA4-9F37-4CFF-A7B8-EE89118475DD}"/>
              </a:ext>
            </a:extLst>
          </p:cNvPr>
          <p:cNvSpPr/>
          <p:nvPr/>
        </p:nvSpPr>
        <p:spPr>
          <a:xfrm>
            <a:off x="458353" y="457043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Ionic</a:t>
            </a:r>
            <a:r>
              <a:rPr lang="zh-CN" altLang="en-US" dirty="0">
                <a:solidFill>
                  <a:srgbClr val="333333"/>
                </a:solidFill>
                <a:latin typeface="arial" panose="020B0604020202020204" pitchFamily="34" charset="0"/>
              </a:rPr>
              <a:t>是一个用来开发混合手机应用的代码库，</a:t>
            </a:r>
            <a:r>
              <a:rPr lang="zh-CN" altLang="en-US" dirty="0"/>
              <a:t>是基于</a:t>
            </a:r>
            <a:r>
              <a:rPr lang="en-US" altLang="zh-CN" dirty="0"/>
              <a:t>HTML5</a:t>
            </a:r>
            <a:r>
              <a:rPr lang="zh-CN" altLang="en-US" dirty="0"/>
              <a:t>，</a:t>
            </a:r>
            <a:r>
              <a:rPr lang="en-US" altLang="zh-CN" dirty="0"/>
              <a:t>CSS</a:t>
            </a:r>
            <a:r>
              <a:rPr lang="zh-CN" altLang="en-US" dirty="0"/>
              <a:t>，</a:t>
            </a:r>
            <a:r>
              <a:rPr lang="en-US" altLang="zh-CN" dirty="0"/>
              <a:t>Typescript</a:t>
            </a:r>
            <a:r>
              <a:rPr lang="zh-CN" altLang="en-US" dirty="0"/>
              <a:t>创建类似于手机平台原生应用的一个开发框架。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这个框架的目的是从</a:t>
            </a:r>
            <a:r>
              <a:rPr lang="en-US" altLang="zh-CN" dirty="0"/>
              <a:t>web</a:t>
            </a:r>
            <a:r>
              <a:rPr lang="zh-CN" altLang="en-US" dirty="0"/>
              <a:t>的角度开发手机应用，基于</a:t>
            </a:r>
            <a:r>
              <a:rPr lang="en-US" altLang="zh-CN" dirty="0"/>
              <a:t>PhoneGap</a:t>
            </a:r>
            <a:r>
              <a:rPr lang="zh-CN" altLang="en-US" dirty="0"/>
              <a:t>（</a:t>
            </a:r>
            <a:r>
              <a:rPr lang="en-US" altLang="zh-CN" dirty="0"/>
              <a:t>Cordova</a:t>
            </a:r>
            <a:r>
              <a:rPr lang="zh-CN" altLang="en-US" dirty="0"/>
              <a:t>）的编译平台，可以实现编译成各个平台的应用程序。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176A79-5B9E-4A4A-BF56-3E300D497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01" y="233476"/>
            <a:ext cx="4622799" cy="1756770"/>
          </a:xfrm>
          <a:prstGeom prst="rect">
            <a:avLst/>
          </a:prstGeom>
        </p:spPr>
      </p:pic>
      <p:pic>
        <p:nvPicPr>
          <p:cNvPr id="1030" name="Picture 6" descr="æ¥çæºå¾å">
            <a:extLst>
              <a:ext uri="{FF2B5EF4-FFF2-40B4-BE49-F238E27FC236}">
                <a16:creationId xmlns:a16="http://schemas.microsoft.com/office/drawing/2014/main" id="{3831A743-1629-4CD1-B378-4DAC87483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t="10359" r="13319" b="22951"/>
          <a:stretch/>
        </p:blipFill>
        <p:spPr bwMode="auto">
          <a:xfrm>
            <a:off x="7985624" y="2170432"/>
            <a:ext cx="2630561" cy="194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æ¥çæºå¾å">
            <a:extLst>
              <a:ext uri="{FF2B5EF4-FFF2-40B4-BE49-F238E27FC236}">
                <a16:creationId xmlns:a16="http://schemas.microsoft.com/office/drawing/2014/main" id="{80216483-6275-4D88-8C6E-48FF7111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62" y="4343305"/>
            <a:ext cx="2283399" cy="228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2638F28-08A8-405B-9784-5D3F3ACC9859}"/>
              </a:ext>
            </a:extLst>
          </p:cNvPr>
          <p:cNvCxnSpPr>
            <a:cxnSpLocks/>
            <a:stCxn id="1026" idx="3"/>
            <a:endCxn id="3" idx="1"/>
          </p:cNvCxnSpPr>
          <p:nvPr/>
        </p:nvCxnSpPr>
        <p:spPr>
          <a:xfrm flipV="1">
            <a:off x="4541520" y="1111861"/>
            <a:ext cx="1125281" cy="175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94FAED1-2DA4-4C83-84A5-151986B49CFB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>
            <a:off x="4541520" y="2869153"/>
            <a:ext cx="3444104" cy="275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9897F0D-0912-4B75-9C50-FEFF3FB22331}"/>
              </a:ext>
            </a:extLst>
          </p:cNvPr>
          <p:cNvCxnSpPr>
            <a:cxnSpLocks/>
            <a:stCxn id="1026" idx="3"/>
            <a:endCxn id="1032" idx="1"/>
          </p:cNvCxnSpPr>
          <p:nvPr/>
        </p:nvCxnSpPr>
        <p:spPr>
          <a:xfrm>
            <a:off x="4541520" y="2869153"/>
            <a:ext cx="3037842" cy="2615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59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419040" y="664750"/>
            <a:ext cx="4105748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noProof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后端技术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4CEDA6-292A-4F4A-8B42-6CF0E952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582" y="2055495"/>
            <a:ext cx="3724275" cy="885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9536794-9403-425C-8728-CEBDAA187100}"/>
              </a:ext>
            </a:extLst>
          </p:cNvPr>
          <p:cNvSpPr/>
          <p:nvPr/>
        </p:nvSpPr>
        <p:spPr>
          <a:xfrm>
            <a:off x="419041" y="3810095"/>
            <a:ext cx="73127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可靠的</a:t>
            </a:r>
            <a:r>
              <a:rPr lang="zh-CN" altLang="en-US" sz="2800" b="1" dirty="0">
                <a:ea typeface="宋体" panose="02010600030101010101" pitchFamily="2" charset="-122"/>
              </a:rPr>
              <a:t> </a:t>
            </a:r>
            <a:r>
              <a:rPr lang="en-US" altLang="zh-CN" sz="2800" b="1" dirty="0">
                <a:ea typeface="宋体" panose="02010600030101010101" pitchFamily="2" charset="-122"/>
              </a:rPr>
              <a:t>Serverless </a:t>
            </a:r>
            <a:r>
              <a:rPr lang="zh-CN" altLang="en-US" sz="2800" dirty="0">
                <a:ea typeface="宋体" panose="02010600030101010101" pitchFamily="2" charset="-122"/>
              </a:rPr>
              <a:t>云服务，支持可视化操作</a:t>
            </a:r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zh-CN" altLang="en-US" sz="2800" dirty="0">
                <a:ea typeface="宋体" panose="02010600030101010101" pitchFamily="2" charset="-122"/>
              </a:rPr>
              <a:t>通过提供的 </a:t>
            </a:r>
            <a:r>
              <a:rPr lang="en-US" altLang="zh-CN" sz="2800" dirty="0">
                <a:ea typeface="宋体" panose="02010600030101010101" pitchFamily="2" charset="-122"/>
              </a:rPr>
              <a:t>API </a:t>
            </a:r>
            <a:r>
              <a:rPr lang="zh-CN" altLang="en-US" sz="2800" dirty="0">
                <a:ea typeface="宋体" panose="02010600030101010101" pitchFamily="2" charset="-122"/>
              </a:rPr>
              <a:t>接口和多语言 </a:t>
            </a:r>
            <a:r>
              <a:rPr lang="en-US" altLang="zh-CN" sz="2800" dirty="0">
                <a:ea typeface="宋体" panose="02010600030101010101" pitchFamily="2" charset="-122"/>
              </a:rPr>
              <a:t>SDK</a:t>
            </a:r>
            <a:r>
              <a:rPr lang="zh-CN" altLang="en-US" sz="2800" dirty="0">
                <a:ea typeface="宋体" panose="02010600030101010101" pitchFamily="2" charset="-122"/>
              </a:rPr>
              <a:t>，为用户提供快速上传、安全可靠的数据存储服务。</a:t>
            </a:r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zh-CN" altLang="en-US" sz="2800" dirty="0">
                <a:ea typeface="宋体" panose="02010600030101010101" pitchFamily="2" charset="-122"/>
              </a:rPr>
              <a:t>配合 </a:t>
            </a:r>
            <a:r>
              <a:rPr lang="en-US" altLang="zh-CN" sz="2800" dirty="0">
                <a:ea typeface="宋体" panose="02010600030101010101" pitchFamily="2" charset="-122"/>
              </a:rPr>
              <a:t>CDN </a:t>
            </a:r>
            <a:r>
              <a:rPr lang="zh-CN" altLang="en-US" sz="2800" dirty="0">
                <a:ea typeface="宋体" panose="02010600030101010101" pitchFamily="2" charset="-122"/>
              </a:rPr>
              <a:t>加速服务提高文件访问的响应速度。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EFB68F-5429-4FD6-ADAE-C59643A99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9120" y="2097303"/>
            <a:ext cx="2675256" cy="808457"/>
          </a:xfrm>
          <a:prstGeom prst="rect">
            <a:avLst/>
          </a:prstGeom>
        </p:spPr>
      </p:pic>
      <p:sp>
        <p:nvSpPr>
          <p:cNvPr id="6" name="加号 5">
            <a:extLst>
              <a:ext uri="{FF2B5EF4-FFF2-40B4-BE49-F238E27FC236}">
                <a16:creationId xmlns:a16="http://schemas.microsoft.com/office/drawing/2014/main" id="{8CF87356-B1D2-4B37-BD91-8AADA102CE73}"/>
              </a:ext>
            </a:extLst>
          </p:cNvPr>
          <p:cNvSpPr/>
          <p:nvPr/>
        </p:nvSpPr>
        <p:spPr>
          <a:xfrm>
            <a:off x="6234429" y="2094010"/>
            <a:ext cx="772160" cy="731425"/>
          </a:xfrm>
          <a:prstGeom prst="mathPlu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871D77E-CEFC-46A8-BDE8-0D5082EB6F4D}"/>
              </a:ext>
            </a:extLst>
          </p:cNvPr>
          <p:cNvSpPr txBox="1"/>
          <p:nvPr/>
        </p:nvSpPr>
        <p:spPr>
          <a:xfrm>
            <a:off x="8199120" y="3952240"/>
            <a:ext cx="3322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ea typeface="宋体" panose="02010600030101010101" pitchFamily="2" charset="-122"/>
              </a:rPr>
              <a:t>实现</a:t>
            </a:r>
            <a:r>
              <a:rPr lang="en-US" altLang="zh-CN" sz="2800" dirty="0" err="1">
                <a:ea typeface="宋体" panose="02010600030101010101" pitchFamily="2" charset="-122"/>
              </a:rPr>
              <a:t>api</a:t>
            </a:r>
            <a:r>
              <a:rPr lang="zh-CN" altLang="en-US" sz="2800" dirty="0">
                <a:ea typeface="宋体" panose="02010600030101010101" pitchFamily="2" charset="-122"/>
              </a:rPr>
              <a:t>，实现</a:t>
            </a:r>
            <a:r>
              <a:rPr lang="en-US" altLang="zh-CN" sz="2800" dirty="0">
                <a:ea typeface="宋体" panose="02010600030101010101" pitchFamily="2" charset="-122"/>
              </a:rPr>
              <a:t>python</a:t>
            </a:r>
            <a:r>
              <a:rPr lang="zh-CN" altLang="en-US" sz="2800" dirty="0">
                <a:ea typeface="宋体" panose="02010600030101010101" pitchFamily="2" charset="-122"/>
              </a:rPr>
              <a:t>代码等等。</a:t>
            </a:r>
            <a:endParaRPr lang="en-US" altLang="zh-CN" sz="2800" dirty="0">
              <a:ea typeface="宋体" panose="02010600030101010101" pitchFamily="2" charset="-122"/>
            </a:endParaRPr>
          </a:p>
          <a:p>
            <a:r>
              <a:rPr lang="en-US" altLang="zh-CN" sz="2800" dirty="0">
                <a:ea typeface="宋体" panose="02010600030101010101" pitchFamily="2" charset="-122"/>
              </a:rPr>
              <a:t>Django </a:t>
            </a:r>
            <a:r>
              <a:rPr lang="en-US" altLang="zh-CN" sz="2800" dirty="0" err="1">
                <a:ea typeface="宋体" panose="02010600030101010101" pitchFamily="2" charset="-122"/>
              </a:rPr>
              <a:t>api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35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6100444" y="1994535"/>
            <a:ext cx="55327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183EF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2</a:t>
            </a:r>
            <a:endParaRPr lang="en-US" altLang="zh-CN" sz="8800" b="1" dirty="0">
              <a:solidFill>
                <a:srgbClr val="6183EF"/>
              </a:solidFill>
              <a:latin typeface="Agency FB" panose="020B0503020202020204" pitchFamily="34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9937" y="3429000"/>
            <a:ext cx="37873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0197" y="3439795"/>
            <a:ext cx="476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6183EF"/>
                </a:solidFill>
              </a:rPr>
              <a:t>团队分工</a:t>
            </a:r>
          </a:p>
        </p:txBody>
      </p:sp>
      <p:sp>
        <p:nvSpPr>
          <p:cNvPr id="3" name="淘宝店chenying0907 4"/>
          <p:cNvSpPr/>
          <p:nvPr/>
        </p:nvSpPr>
        <p:spPr>
          <a:xfrm>
            <a:off x="6115377" y="3734662"/>
            <a:ext cx="288000" cy="288000"/>
          </a:xfrm>
          <a:prstGeom prst="rect">
            <a:avLst/>
          </a:prstGeom>
          <a:solidFill>
            <a:srgbClr val="6183E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21202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>
            <a:extLst>
              <a:ext uri="{FF2B5EF4-FFF2-40B4-BE49-F238E27FC236}">
                <a16:creationId xmlns:a16="http://schemas.microsoft.com/office/drawing/2014/main" id="{54FF7603-7EF8-4D54-8CDF-8DB5F38CC81E}"/>
              </a:ext>
            </a:extLst>
          </p:cNvPr>
          <p:cNvSpPr txBox="1"/>
          <p:nvPr/>
        </p:nvSpPr>
        <p:spPr>
          <a:xfrm>
            <a:off x="0" y="495449"/>
            <a:ext cx="4105748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ln>
                  <a:noFill/>
                </a:ln>
                <a:solidFill>
                  <a:srgbClr val="6183E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Task</a:t>
            </a:r>
            <a:r>
              <a:rPr lang="zh-CN" altLang="en-US" sz="2800" b="1" noProof="0" dirty="0">
                <a:ln>
                  <a:noFill/>
                </a:ln>
                <a:solidFill>
                  <a:srgbClr val="6183E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分配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83E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4D4F5-38A0-46D1-98E2-41C736A188F9}"/>
              </a:ext>
            </a:extLst>
          </p:cNvPr>
          <p:cNvSpPr/>
          <p:nvPr/>
        </p:nvSpPr>
        <p:spPr>
          <a:xfrm>
            <a:off x="1162973" y="1017419"/>
            <a:ext cx="81884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后端维护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 startAt="2"/>
            </a:pPr>
            <a:r>
              <a:rPr lang="zh-CN" altLang="en-US" dirty="0"/>
              <a:t>五个模块的前端设计实现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）注册登录</a:t>
            </a:r>
            <a:endParaRPr lang="en-US" altLang="zh-CN" dirty="0"/>
          </a:p>
          <a:p>
            <a:r>
              <a:rPr lang="zh-CN" altLang="en-US" dirty="0"/>
              <a:t>实现注册功能和登录功能，实现</a:t>
            </a:r>
            <a:r>
              <a:rPr lang="zh-CN" altLang="zh-CN" dirty="0"/>
              <a:t>修改头像</a:t>
            </a:r>
            <a:r>
              <a:rPr lang="zh-CN" altLang="en-US" dirty="0"/>
              <a:t>功能</a:t>
            </a:r>
            <a:r>
              <a:rPr lang="zh-CN" altLang="zh-CN" dirty="0"/>
              <a:t>：采用混合开发，摄像功能，文件传输功能采用原生开发。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）动态</a:t>
            </a:r>
            <a:r>
              <a:rPr lang="zh-CN" altLang="en-US" dirty="0"/>
              <a:t>展示</a:t>
            </a:r>
            <a:endParaRPr lang="zh-CN" altLang="zh-CN" dirty="0"/>
          </a:p>
          <a:p>
            <a:r>
              <a:rPr lang="zh-CN" altLang="en-US" dirty="0"/>
              <a:t>发布删除自己的动态；查看别人的动态；</a:t>
            </a:r>
            <a:r>
              <a:rPr lang="zh-CN" altLang="zh-CN" dirty="0"/>
              <a:t>实现评论过滤的功能</a:t>
            </a:r>
            <a:r>
              <a:rPr lang="zh-CN" altLang="en-US" dirty="0"/>
              <a:t>：</a:t>
            </a:r>
            <a:r>
              <a:rPr lang="zh-CN" altLang="zh-CN" dirty="0"/>
              <a:t>使用</a:t>
            </a:r>
            <a:r>
              <a:rPr lang="en-US" altLang="zh-CN" dirty="0"/>
              <a:t>NLP</a:t>
            </a:r>
            <a:r>
              <a:rPr lang="zh-CN" altLang="zh-CN" dirty="0"/>
              <a:t>的</a:t>
            </a:r>
            <a:r>
              <a:rPr lang="en-US" altLang="zh-CN" dirty="0"/>
              <a:t>API</a:t>
            </a:r>
            <a:r>
              <a:rPr lang="zh-CN" altLang="zh-CN" dirty="0"/>
              <a:t>，分析用户提交的语句的情感，根据语句</a:t>
            </a:r>
            <a:r>
              <a:rPr lang="en-US" altLang="zh-CN" dirty="0"/>
              <a:t> positive </a:t>
            </a:r>
            <a:r>
              <a:rPr lang="zh-CN" altLang="zh-CN" dirty="0"/>
              <a:t>和</a:t>
            </a:r>
            <a:r>
              <a:rPr lang="en-US" altLang="zh-CN" dirty="0"/>
              <a:t> negative </a:t>
            </a:r>
            <a:r>
              <a:rPr lang="zh-CN" altLang="zh-CN" dirty="0"/>
              <a:t>程度来</a:t>
            </a:r>
            <a:r>
              <a:rPr lang="zh-CN" altLang="en-US" dirty="0"/>
              <a:t>过滤</a:t>
            </a:r>
            <a:r>
              <a:rPr lang="zh-CN" altLang="zh-CN" dirty="0"/>
              <a:t>负面评论。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）我的鱼塘</a:t>
            </a:r>
            <a:endParaRPr lang="en-US" altLang="zh-CN" dirty="0"/>
          </a:p>
          <a:p>
            <a:r>
              <a:rPr lang="zh-CN" altLang="en-US" dirty="0"/>
              <a:t>新增目标对象，查看或删除已保存的目标对象</a:t>
            </a:r>
            <a:endParaRPr lang="en-US" altLang="zh-CN" dirty="0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zh-CN" dirty="0">
                <a:solidFill>
                  <a:srgbClr val="000000"/>
                </a:solidFill>
              </a:rPr>
              <a:t>4</a:t>
            </a:r>
            <a:r>
              <a:rPr lang="zh-CN" altLang="en-US" dirty="0">
                <a:solidFill>
                  <a:srgbClr val="000000"/>
                </a:solidFill>
              </a:rPr>
              <a:t>）提升自我：记录了对女生有帮助的话题，比如深度学习、穿搭、养生、化妆、艺术、厨艺等</a:t>
            </a:r>
            <a:endParaRPr lang="en-US" altLang="zh-CN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zh-CN" dirty="0">
                <a:solidFill>
                  <a:srgbClr val="000000"/>
                </a:solidFill>
              </a:rPr>
              <a:t>5</a:t>
            </a:r>
            <a:r>
              <a:rPr lang="zh-CN" altLang="en-US" dirty="0">
                <a:solidFill>
                  <a:srgbClr val="000000"/>
                </a:solidFill>
              </a:rPr>
              <a:t>）脱单论坛</a:t>
            </a:r>
            <a:r>
              <a:rPr lang="en-US" altLang="zh-CN" dirty="0">
                <a:solidFill>
                  <a:srgbClr val="000000"/>
                </a:solidFill>
              </a:rPr>
              <a:t>: </a:t>
            </a:r>
            <a:r>
              <a:rPr lang="zh-CN" altLang="en-US" dirty="0">
                <a:solidFill>
                  <a:srgbClr val="000000"/>
                </a:solidFill>
              </a:rPr>
              <a:t>查看社区所有问题及其回答、提问、回答、对提问</a:t>
            </a:r>
            <a:r>
              <a:rPr lang="en-US" altLang="zh-CN" dirty="0">
                <a:solidFill>
                  <a:srgbClr val="000000"/>
                </a:solidFill>
              </a:rPr>
              <a:t>/</a:t>
            </a:r>
            <a:r>
              <a:rPr lang="zh-CN" altLang="en-US" dirty="0">
                <a:solidFill>
                  <a:srgbClr val="000000"/>
                </a:solidFill>
              </a:rPr>
              <a:t>回答评分，在推荐页面可以个性化推荐。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前后端对接支持和整体代码架构维护整合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5D948-EFAA-4DFC-960D-1F6F9BB57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389" y="4002536"/>
            <a:ext cx="2592637" cy="25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8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>
            <a:extLst>
              <a:ext uri="{FF2B5EF4-FFF2-40B4-BE49-F238E27FC236}">
                <a16:creationId xmlns:a16="http://schemas.microsoft.com/office/drawing/2014/main" id="{54FF7603-7EF8-4D54-8CDF-8DB5F38CC81E}"/>
              </a:ext>
            </a:extLst>
          </p:cNvPr>
          <p:cNvSpPr txBox="1"/>
          <p:nvPr/>
        </p:nvSpPr>
        <p:spPr>
          <a:xfrm>
            <a:off x="781766" y="752607"/>
            <a:ext cx="4105748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6183EF"/>
                </a:solidFill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团队成员分工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83E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04E196-DEE3-487A-A4B4-596DCCFA3035}"/>
              </a:ext>
            </a:extLst>
          </p:cNvPr>
          <p:cNvSpPr/>
          <p:nvPr/>
        </p:nvSpPr>
        <p:spPr>
          <a:xfrm>
            <a:off x="1662741" y="2118209"/>
            <a:ext cx="774520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组长 </a:t>
            </a:r>
            <a:r>
              <a:rPr lang="zh-CN" altLang="zh-CN" dirty="0">
                <a:solidFill>
                  <a:srgbClr val="6183EF"/>
                </a:solidFill>
              </a:rPr>
              <a:t>杨希希 </a:t>
            </a:r>
            <a:r>
              <a:rPr lang="zh-CN" altLang="zh-CN" dirty="0"/>
              <a:t>负责</a:t>
            </a:r>
            <a:r>
              <a:rPr lang="zh-CN" altLang="en-US" dirty="0"/>
              <a:t>召开</a:t>
            </a:r>
            <a:r>
              <a:rPr lang="zh-CN" altLang="zh-CN" dirty="0"/>
              <a:t>工作会议，会议纪要由其余</a:t>
            </a:r>
            <a:r>
              <a:rPr lang="en-US" altLang="zh-CN" dirty="0"/>
              <a:t>5</a:t>
            </a:r>
            <a:r>
              <a:rPr lang="zh-CN" altLang="zh-CN" dirty="0"/>
              <a:t>位成员轮流记录</a:t>
            </a:r>
            <a:endParaRPr lang="en-US" altLang="zh-CN" dirty="0"/>
          </a:p>
          <a:p>
            <a:endParaRPr lang="en-US" altLang="zh-C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zh-CN" altLang="en-US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杨希希</a:t>
            </a:r>
            <a:r>
              <a:rPr lang="en-US" altLang="zh-CN" dirty="0"/>
              <a:t> </a:t>
            </a:r>
            <a:r>
              <a:rPr lang="zh-CN" altLang="en-US" dirty="0"/>
              <a:t>负责 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机器学习，情感分析，提升自我</a:t>
            </a:r>
            <a:r>
              <a:rPr lang="zh-CN" altLang="en-US" dirty="0"/>
              <a:t>等功能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张鑫</a:t>
            </a:r>
            <a:r>
              <a:rPr lang="en-US" altLang="zh-CN" dirty="0">
                <a:solidFill>
                  <a:srgbClr val="6183EF"/>
                </a:solidFill>
              </a:rPr>
              <a:t> </a:t>
            </a:r>
            <a:r>
              <a:rPr lang="zh-CN" altLang="en-US" dirty="0">
                <a:solidFill>
                  <a:srgbClr val="6183EF"/>
                </a:solidFill>
              </a:rPr>
              <a:t>    </a:t>
            </a:r>
            <a:r>
              <a:rPr lang="zh-CN" altLang="en-US" dirty="0"/>
              <a:t>负责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注册登</a:t>
            </a:r>
            <a:r>
              <a:rPr lang="zh-CN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录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，需求分析和任务分配</a:t>
            </a:r>
            <a:r>
              <a:rPr lang="zh-CN" altLang="en-US" dirty="0"/>
              <a:t>，维护代码整体架构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盛钡娜</a:t>
            </a:r>
            <a:r>
              <a:rPr lang="en-US" altLang="zh-CN" dirty="0">
                <a:solidFill>
                  <a:srgbClr val="6183EF"/>
                </a:solidFill>
              </a:rPr>
              <a:t> </a:t>
            </a:r>
            <a:r>
              <a:rPr lang="zh-CN" altLang="en-US" dirty="0"/>
              <a:t>实现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脱单论坛</a:t>
            </a:r>
            <a:r>
              <a:rPr lang="zh-CN" altLang="zh-CN" dirty="0"/>
              <a:t>功能</a:t>
            </a:r>
            <a:r>
              <a:rPr lang="zh-CN" altLang="en-US" dirty="0"/>
              <a:t>，包括该模块的</a:t>
            </a:r>
            <a:r>
              <a:rPr lang="zh-CN" altLang="zh-CN" dirty="0"/>
              <a:t>设计开发与测试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苏心怡</a:t>
            </a:r>
            <a:r>
              <a:rPr lang="en-US" altLang="zh-CN" dirty="0">
                <a:solidFill>
                  <a:srgbClr val="6183EF"/>
                </a:solidFill>
              </a:rPr>
              <a:t> </a:t>
            </a:r>
            <a:r>
              <a:rPr lang="zh-CN" altLang="en-US" dirty="0"/>
              <a:t>实现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动态展示</a:t>
            </a:r>
            <a:r>
              <a:rPr lang="zh-CN" altLang="zh-CN" dirty="0"/>
              <a:t>功能</a:t>
            </a:r>
            <a:r>
              <a:rPr lang="zh-CN" altLang="en-US" dirty="0"/>
              <a:t>，包括该模块的</a:t>
            </a:r>
            <a:r>
              <a:rPr lang="zh-CN" altLang="zh-CN" dirty="0"/>
              <a:t>设计开发与测试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祁佳薇</a:t>
            </a:r>
            <a:r>
              <a:rPr lang="zh-CN" altLang="zh-CN" dirty="0"/>
              <a:t> </a:t>
            </a:r>
            <a:r>
              <a:rPr lang="zh-CN" altLang="en-US" dirty="0"/>
              <a:t>实现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我的鱼塘</a:t>
            </a:r>
            <a:r>
              <a:rPr lang="zh-CN" altLang="zh-CN" dirty="0"/>
              <a:t>功能</a:t>
            </a:r>
            <a:r>
              <a:rPr lang="zh-CN" altLang="en-US" dirty="0"/>
              <a:t>，包括该模块的</a:t>
            </a:r>
            <a:r>
              <a:rPr lang="zh-CN" altLang="zh-CN" dirty="0"/>
              <a:t>设计开发与测试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由 </a:t>
            </a:r>
            <a:r>
              <a:rPr lang="zh-CN" altLang="zh-CN" dirty="0">
                <a:solidFill>
                  <a:srgbClr val="6183EF"/>
                </a:solidFill>
              </a:rPr>
              <a:t>何林芳</a:t>
            </a:r>
            <a:r>
              <a:rPr lang="zh-CN" altLang="zh-CN" dirty="0"/>
              <a:t> 负责</a:t>
            </a:r>
            <a:r>
              <a:rPr lang="zh-CN" altLang="en-US" dirty="0"/>
              <a:t>建立维护相应的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数据库</a:t>
            </a:r>
            <a:r>
              <a:rPr lang="zh-CN" altLang="en-US" dirty="0"/>
              <a:t>，实现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后端，提供</a:t>
            </a:r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API</a:t>
            </a:r>
          </a:p>
          <a:p>
            <a:endParaRPr lang="zh-CN" altLang="zh-CN" dirty="0"/>
          </a:p>
          <a:p>
            <a:r>
              <a:rPr lang="zh-CN" altLang="zh-CN" dirty="0"/>
              <a:t>由全组成员共同完成阶段性总结和汇报。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532A01-5B54-4897-AE0B-C6B975F8A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579" y="0"/>
            <a:ext cx="2710421" cy="2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5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>
            <a:extLst>
              <a:ext uri="{FF2B5EF4-FFF2-40B4-BE49-F238E27FC236}">
                <a16:creationId xmlns:a16="http://schemas.microsoft.com/office/drawing/2014/main" id="{54FF7603-7EF8-4D54-8CDF-8DB5F38CC81E}"/>
              </a:ext>
            </a:extLst>
          </p:cNvPr>
          <p:cNvSpPr txBox="1"/>
          <p:nvPr/>
        </p:nvSpPr>
        <p:spPr>
          <a:xfrm>
            <a:off x="781766" y="479950"/>
            <a:ext cx="4105748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2800" b="1" dirty="0">
                <a:solidFill>
                  <a:srgbClr val="6183EF"/>
                </a:solidFill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时间规划 </a:t>
            </a:r>
            <a:r>
              <a:rPr lang="en-US" altLang="zh-CN" sz="2800" b="1" dirty="0">
                <a:solidFill>
                  <a:srgbClr val="6183EF"/>
                </a:solidFill>
                <a:latin typeface="Agency FB" panose="020B0503020202020204" pitchFamily="34" charset="0"/>
                <a:ea typeface="微软雅黑" panose="020B0503020204020204" charset="-122"/>
                <a:sym typeface="+mn-ea"/>
              </a:rPr>
              <a:t>-</a:t>
            </a:r>
            <a:r>
              <a:rPr lang="en-US" altLang="zh-CN" sz="2800" dirty="0">
                <a:solidFill>
                  <a:srgbClr val="6183EF"/>
                </a:solidFill>
              </a:rPr>
              <a:t> Sprint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183E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3B3BE4-D171-4262-9A9E-87FA7BFF7C9D}"/>
              </a:ext>
            </a:extLst>
          </p:cNvPr>
          <p:cNvSpPr txBox="1"/>
          <p:nvPr/>
        </p:nvSpPr>
        <p:spPr>
          <a:xfrm>
            <a:off x="2009525" y="1064011"/>
            <a:ext cx="928378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183EF"/>
                </a:solidFill>
              </a:rPr>
              <a:t>第一次</a:t>
            </a:r>
            <a:r>
              <a:rPr lang="en-US" altLang="zh-CN" dirty="0">
                <a:solidFill>
                  <a:srgbClr val="6183EF"/>
                </a:solidFill>
              </a:rPr>
              <a:t>Sprint</a:t>
            </a:r>
            <a:r>
              <a:rPr lang="zh-CN" altLang="en-US" dirty="0">
                <a:solidFill>
                  <a:srgbClr val="6183EF"/>
                </a:solidFill>
              </a:rPr>
              <a:t>：</a:t>
            </a:r>
            <a:r>
              <a:rPr lang="en-US" altLang="zh-CN" dirty="0">
                <a:solidFill>
                  <a:srgbClr val="6183EF"/>
                </a:solidFill>
              </a:rPr>
              <a:t>9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20</a:t>
            </a:r>
            <a:r>
              <a:rPr lang="zh-CN" altLang="en-US" dirty="0">
                <a:solidFill>
                  <a:srgbClr val="6183EF"/>
                </a:solidFill>
              </a:rPr>
              <a:t>日至</a:t>
            </a:r>
            <a:r>
              <a:rPr lang="en-US" altLang="zh-CN" dirty="0">
                <a:solidFill>
                  <a:srgbClr val="6183EF"/>
                </a:solidFill>
              </a:rPr>
              <a:t>10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30</a:t>
            </a:r>
            <a:r>
              <a:rPr lang="zh-CN" altLang="en-US" dirty="0">
                <a:solidFill>
                  <a:srgbClr val="6183EF"/>
                </a:solidFill>
              </a:rPr>
              <a:t>日</a:t>
            </a:r>
            <a:endParaRPr lang="en-US" altLang="zh-CN" dirty="0">
              <a:solidFill>
                <a:srgbClr val="6183EF"/>
              </a:solidFill>
            </a:endParaRPr>
          </a:p>
          <a:p>
            <a:r>
              <a:rPr lang="zh-CN" altLang="en-US" dirty="0">
                <a:solidFill>
                  <a:srgbClr val="6183EF"/>
                </a:solidFill>
              </a:rPr>
              <a:t>第二次</a:t>
            </a:r>
            <a:r>
              <a:rPr lang="en-US" altLang="zh-CN" dirty="0">
                <a:solidFill>
                  <a:srgbClr val="6183EF"/>
                </a:solidFill>
              </a:rPr>
              <a:t>Sprint</a:t>
            </a:r>
            <a:r>
              <a:rPr lang="zh-CN" altLang="en-US" dirty="0">
                <a:solidFill>
                  <a:srgbClr val="6183EF"/>
                </a:solidFill>
              </a:rPr>
              <a:t>：</a:t>
            </a:r>
            <a:r>
              <a:rPr lang="en-US" altLang="zh-CN" dirty="0">
                <a:solidFill>
                  <a:srgbClr val="6183EF"/>
                </a:solidFill>
              </a:rPr>
              <a:t>11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1</a:t>
            </a:r>
            <a:r>
              <a:rPr lang="zh-CN" altLang="en-US" dirty="0">
                <a:solidFill>
                  <a:srgbClr val="6183EF"/>
                </a:solidFill>
              </a:rPr>
              <a:t>日至</a:t>
            </a:r>
            <a:r>
              <a:rPr lang="en-US" altLang="zh-CN" dirty="0">
                <a:solidFill>
                  <a:srgbClr val="6183EF"/>
                </a:solidFill>
              </a:rPr>
              <a:t>11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28</a:t>
            </a:r>
            <a:r>
              <a:rPr lang="zh-CN" altLang="en-US" dirty="0">
                <a:solidFill>
                  <a:srgbClr val="6183EF"/>
                </a:solidFill>
              </a:rPr>
              <a:t>日</a:t>
            </a:r>
            <a:endParaRPr lang="en-US" altLang="zh-CN" dirty="0">
              <a:solidFill>
                <a:srgbClr val="6183EF"/>
              </a:solidFill>
            </a:endParaRPr>
          </a:p>
          <a:p>
            <a:r>
              <a:rPr lang="zh-CN" altLang="en-US" dirty="0">
                <a:solidFill>
                  <a:srgbClr val="6183EF"/>
                </a:solidFill>
              </a:rPr>
              <a:t>第三次</a:t>
            </a:r>
            <a:r>
              <a:rPr lang="en-US" altLang="zh-CN" dirty="0">
                <a:solidFill>
                  <a:srgbClr val="6183EF"/>
                </a:solidFill>
              </a:rPr>
              <a:t>Sprint</a:t>
            </a:r>
            <a:r>
              <a:rPr lang="zh-CN" altLang="en-US" dirty="0">
                <a:solidFill>
                  <a:srgbClr val="6183EF"/>
                </a:solidFill>
              </a:rPr>
              <a:t>：</a:t>
            </a:r>
            <a:r>
              <a:rPr lang="en-US" altLang="zh-CN" dirty="0">
                <a:solidFill>
                  <a:srgbClr val="6183EF"/>
                </a:solidFill>
              </a:rPr>
              <a:t>11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29</a:t>
            </a:r>
            <a:r>
              <a:rPr lang="zh-CN" altLang="en-US" dirty="0">
                <a:solidFill>
                  <a:srgbClr val="6183EF"/>
                </a:solidFill>
              </a:rPr>
              <a:t>日至</a:t>
            </a:r>
            <a:r>
              <a:rPr lang="en-US" altLang="zh-CN" dirty="0">
                <a:solidFill>
                  <a:srgbClr val="6183EF"/>
                </a:solidFill>
              </a:rPr>
              <a:t>12</a:t>
            </a:r>
            <a:r>
              <a:rPr lang="zh-CN" altLang="en-US" dirty="0">
                <a:solidFill>
                  <a:srgbClr val="6183EF"/>
                </a:solidFill>
              </a:rPr>
              <a:t>月</a:t>
            </a:r>
            <a:r>
              <a:rPr lang="en-US" altLang="zh-CN" dirty="0">
                <a:solidFill>
                  <a:srgbClr val="6183EF"/>
                </a:solidFill>
              </a:rPr>
              <a:t>25</a:t>
            </a:r>
            <a:r>
              <a:rPr lang="zh-CN" altLang="en-US" dirty="0">
                <a:solidFill>
                  <a:srgbClr val="6183EF"/>
                </a:solidFill>
              </a:rPr>
              <a:t>日</a:t>
            </a:r>
            <a:endParaRPr lang="en-US" altLang="zh-CN" dirty="0">
              <a:solidFill>
                <a:srgbClr val="6183EF"/>
              </a:solidFill>
            </a:endParaRPr>
          </a:p>
          <a:p>
            <a:endParaRPr lang="en-US" altLang="zh-CN" dirty="0"/>
          </a:p>
          <a:p>
            <a:r>
              <a:rPr lang="en-US" altLang="zh-CN" sz="1200" b="1" dirty="0"/>
              <a:t>1</a:t>
            </a:r>
            <a:r>
              <a:rPr lang="zh-CN" altLang="zh-CN" sz="1200" b="1" dirty="0"/>
              <a:t>）</a:t>
            </a:r>
            <a:r>
              <a:rPr lang="en-US" altLang="zh-CN" sz="1200" b="1" dirty="0"/>
              <a:t>10</a:t>
            </a:r>
            <a:r>
              <a:rPr lang="zh-CN" altLang="en-US" sz="1200" b="1" dirty="0"/>
              <a:t>月</a:t>
            </a:r>
            <a:r>
              <a:rPr lang="en-US" altLang="zh-CN" sz="1200" b="1" dirty="0"/>
              <a:t>8</a:t>
            </a:r>
            <a:r>
              <a:rPr lang="zh-CN" altLang="en-US" sz="1200" b="1" dirty="0"/>
              <a:t>日前</a:t>
            </a:r>
            <a:endParaRPr lang="en-US" altLang="zh-CN" sz="1200" dirty="0"/>
          </a:p>
          <a:p>
            <a:r>
              <a:rPr lang="zh-CN" altLang="zh-CN" sz="1200" dirty="0"/>
              <a:t>评估各个需求的工作量</a:t>
            </a:r>
            <a:r>
              <a:rPr lang="zh-CN" altLang="en-US" sz="1200" dirty="0"/>
              <a:t>，</a:t>
            </a:r>
            <a:r>
              <a:rPr lang="zh-CN" altLang="zh-CN" sz="1200" dirty="0"/>
              <a:t>明确各位成员的工作内容</a:t>
            </a:r>
            <a:endParaRPr lang="en-US" altLang="zh-CN" sz="1200" dirty="0"/>
          </a:p>
          <a:p>
            <a:r>
              <a:rPr lang="zh-CN" altLang="zh-CN" sz="1200" dirty="0"/>
              <a:t>做好实施开发的前期准备</a:t>
            </a:r>
            <a:r>
              <a:rPr lang="zh-CN" altLang="en-US" sz="1200" dirty="0"/>
              <a:t>，</a:t>
            </a:r>
            <a:r>
              <a:rPr lang="zh-CN" altLang="zh-CN" sz="1200" dirty="0"/>
              <a:t>召开</a:t>
            </a:r>
            <a:r>
              <a:rPr lang="en-US" altLang="zh-CN" sz="1200" dirty="0"/>
              <a:t>Sprint planning meeting</a:t>
            </a:r>
          </a:p>
          <a:p>
            <a:endParaRPr lang="en-US" altLang="zh-CN" sz="1200" b="1" dirty="0"/>
          </a:p>
          <a:p>
            <a:r>
              <a:rPr lang="en-US" altLang="zh-CN" sz="1200" b="1" dirty="0"/>
              <a:t>2</a:t>
            </a:r>
            <a:r>
              <a:rPr lang="zh-CN" altLang="zh-CN" sz="1200" b="1" dirty="0"/>
              <a:t>）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8</a:t>
            </a:r>
            <a:r>
              <a:rPr lang="zh-CN" altLang="zh-CN" sz="1200" b="1" dirty="0"/>
              <a:t>日至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14</a:t>
            </a:r>
            <a:r>
              <a:rPr lang="zh-CN" altLang="zh-CN" sz="1200" b="1" dirty="0"/>
              <a:t>日</a:t>
            </a:r>
          </a:p>
          <a:p>
            <a:r>
              <a:rPr lang="zh-CN" altLang="zh-CN" sz="1200" dirty="0"/>
              <a:t>基本实现各个项目的需求与设计阶段</a:t>
            </a:r>
            <a:r>
              <a:rPr lang="zh-CN" altLang="en-US" sz="1200" dirty="0"/>
              <a:t>，</a:t>
            </a:r>
            <a:r>
              <a:rPr lang="zh-CN" altLang="zh-CN" sz="1200" dirty="0"/>
              <a:t>召开第一次</a:t>
            </a:r>
            <a:r>
              <a:rPr lang="en-US" altLang="zh-CN" sz="1200" dirty="0"/>
              <a:t>weekly scrum meeting</a:t>
            </a:r>
          </a:p>
          <a:p>
            <a:endParaRPr lang="zh-CN" altLang="zh-CN" sz="1200" dirty="0">
              <a:solidFill>
                <a:srgbClr val="FF0000"/>
              </a:solidFill>
            </a:endParaRPr>
          </a:p>
          <a:p>
            <a:r>
              <a:rPr lang="en-US" altLang="zh-CN" sz="1200" b="1" dirty="0"/>
              <a:t>3</a:t>
            </a:r>
            <a:r>
              <a:rPr lang="zh-CN" altLang="zh-CN" sz="1200" b="1" dirty="0"/>
              <a:t>）</a:t>
            </a:r>
            <a:r>
              <a:rPr lang="en-US" altLang="zh-CN" sz="1200" b="1" dirty="0"/>
              <a:t>10</a:t>
            </a:r>
            <a:r>
              <a:rPr lang="zh-CN" altLang="en-US" sz="1200" b="1" dirty="0"/>
              <a:t>月</a:t>
            </a:r>
            <a:r>
              <a:rPr lang="en-US" altLang="zh-CN" sz="1200" b="1" dirty="0"/>
              <a:t>15</a:t>
            </a:r>
            <a:r>
              <a:rPr lang="zh-CN" altLang="en-US" sz="1200" b="1" dirty="0"/>
              <a:t>日至</a:t>
            </a:r>
            <a:r>
              <a:rPr lang="en-US" altLang="zh-CN" sz="1200" b="1" dirty="0"/>
              <a:t>10</a:t>
            </a:r>
            <a:r>
              <a:rPr lang="zh-CN" altLang="en-US" sz="1200" b="1" dirty="0"/>
              <a:t>月</a:t>
            </a:r>
            <a:r>
              <a:rPr lang="en-US" altLang="zh-CN" sz="1200" b="1" dirty="0"/>
              <a:t>21</a:t>
            </a:r>
            <a:r>
              <a:rPr lang="zh-CN" altLang="en-US" sz="1200" b="1" dirty="0"/>
              <a:t>日</a:t>
            </a:r>
            <a:endParaRPr lang="zh-CN" altLang="zh-CN" sz="1200" b="1" dirty="0"/>
          </a:p>
          <a:p>
            <a:r>
              <a:rPr lang="zh-CN" altLang="en-US" sz="1200" dirty="0"/>
              <a:t>基本实现各个项目的实现与测试阶段，召开第二次</a:t>
            </a:r>
            <a:r>
              <a:rPr lang="en-US" altLang="zh-CN" sz="1200" dirty="0"/>
              <a:t>weekly scrum meeting</a:t>
            </a:r>
          </a:p>
          <a:p>
            <a:endParaRPr lang="en-US" altLang="zh-CN" sz="1200" dirty="0"/>
          </a:p>
          <a:p>
            <a:r>
              <a:rPr lang="en-US" altLang="zh-CN" sz="1200" b="1" dirty="0"/>
              <a:t>4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22</a:t>
            </a:r>
            <a:r>
              <a:rPr lang="zh-CN" altLang="zh-CN" sz="1200" b="1" dirty="0"/>
              <a:t>日至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28</a:t>
            </a:r>
            <a:r>
              <a:rPr lang="zh-CN" altLang="zh-CN" sz="1200" b="1" dirty="0"/>
              <a:t>日</a:t>
            </a:r>
            <a:endParaRPr lang="en-US" altLang="zh-CN" sz="1200" b="1" dirty="0"/>
          </a:p>
          <a:p>
            <a:r>
              <a:rPr lang="zh-CN" altLang="en-US" sz="1200" dirty="0"/>
              <a:t>进行</a:t>
            </a:r>
            <a:r>
              <a:rPr lang="en-US" altLang="zh-CN" sz="1200" dirty="0"/>
              <a:t>code review, </a:t>
            </a:r>
            <a:r>
              <a:rPr lang="zh-CN" altLang="zh-CN" sz="1200" dirty="0"/>
              <a:t>将三个项目合并入</a:t>
            </a:r>
            <a:r>
              <a:rPr lang="en-US" altLang="zh-CN" sz="1200" dirty="0"/>
              <a:t>APP</a:t>
            </a:r>
            <a:r>
              <a:rPr lang="zh-CN" altLang="zh-CN" sz="1200" dirty="0"/>
              <a:t>整体架构中，并对一些不太协调的部分进行删改</a:t>
            </a:r>
            <a:endParaRPr lang="en-US" altLang="zh-CN" sz="1200" dirty="0"/>
          </a:p>
          <a:p>
            <a:r>
              <a:rPr lang="zh-CN" altLang="zh-CN" sz="1200" dirty="0"/>
              <a:t>基本保证已实现部分的整体性、流畅性</a:t>
            </a:r>
            <a:r>
              <a:rPr lang="zh-CN" altLang="en-US" sz="1200" dirty="0"/>
              <a:t>，</a:t>
            </a:r>
            <a:r>
              <a:rPr lang="zh-CN" altLang="zh-CN" sz="1200" dirty="0"/>
              <a:t>召开第三次</a:t>
            </a:r>
            <a:r>
              <a:rPr lang="en-US" altLang="zh-CN" sz="1200" dirty="0"/>
              <a:t>weekly scrum meeting</a:t>
            </a:r>
          </a:p>
          <a:p>
            <a:endParaRPr lang="en-US" altLang="zh-CN" sz="1200" dirty="0"/>
          </a:p>
          <a:p>
            <a:r>
              <a:rPr lang="en-US" altLang="zh-CN" sz="1200" b="1" dirty="0"/>
              <a:t>5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29</a:t>
            </a:r>
            <a:r>
              <a:rPr lang="zh-CN" altLang="zh-CN" sz="1200" b="1" dirty="0"/>
              <a:t>日至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30</a:t>
            </a:r>
            <a:r>
              <a:rPr lang="zh-CN" altLang="zh-CN" sz="1200" b="1" dirty="0"/>
              <a:t>日</a:t>
            </a:r>
            <a:endParaRPr lang="en-US" altLang="zh-CN" sz="1200" b="1" dirty="0"/>
          </a:p>
          <a:p>
            <a:r>
              <a:rPr lang="zh-CN" altLang="zh-CN" sz="1200" dirty="0"/>
              <a:t>对本次</a:t>
            </a:r>
            <a:r>
              <a:rPr lang="en-US" altLang="zh-CN" sz="1200" dirty="0"/>
              <a:t>Sprint</a:t>
            </a:r>
            <a:r>
              <a:rPr lang="zh-CN" altLang="zh-CN" sz="1200" dirty="0"/>
              <a:t>的工作进行整理总结，准备接下来的</a:t>
            </a:r>
            <a:r>
              <a:rPr lang="en-US" altLang="zh-CN" sz="1200" dirty="0"/>
              <a:t>Sprint</a:t>
            </a:r>
            <a:r>
              <a:rPr lang="zh-CN" altLang="zh-CN" sz="1200" dirty="0"/>
              <a:t>报告</a:t>
            </a:r>
            <a:endParaRPr lang="en-US" altLang="zh-CN" sz="1200" dirty="0"/>
          </a:p>
          <a:p>
            <a:r>
              <a:rPr lang="en-US" altLang="zh-CN" sz="1200" dirty="0"/>
              <a:t>…</a:t>
            </a:r>
          </a:p>
          <a:p>
            <a:r>
              <a:rPr lang="en-US" altLang="zh-CN" sz="1200" b="1" dirty="0"/>
              <a:t>12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12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10</a:t>
            </a:r>
            <a:r>
              <a:rPr lang="zh-CN" altLang="zh-CN" sz="1200" b="1" dirty="0"/>
              <a:t>日至</a:t>
            </a:r>
            <a:r>
              <a:rPr lang="en-US" altLang="zh-CN" sz="1200" b="1" dirty="0"/>
              <a:t>12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17</a:t>
            </a:r>
            <a:r>
              <a:rPr lang="zh-CN" altLang="zh-CN" sz="1200" b="1" dirty="0"/>
              <a:t>日</a:t>
            </a:r>
            <a:endParaRPr lang="en-US" altLang="zh-CN" sz="1200" b="1" dirty="0"/>
          </a:p>
          <a:p>
            <a:r>
              <a:rPr lang="zh-CN" altLang="en-US" sz="1200" dirty="0"/>
              <a:t>完成这几大功能区的基本逻辑功能</a:t>
            </a:r>
            <a:endParaRPr lang="en-US" altLang="zh-CN" sz="1200" dirty="0"/>
          </a:p>
          <a:p>
            <a:r>
              <a:rPr lang="en-US" altLang="zh-CN" sz="1200" b="1" dirty="0"/>
              <a:t>13</a:t>
            </a:r>
            <a:r>
              <a:rPr lang="zh-CN" altLang="en-US" sz="1200" b="1" dirty="0"/>
              <a:t>）</a:t>
            </a:r>
            <a:r>
              <a:rPr lang="en-US" altLang="zh-CN" sz="1200" b="1" dirty="0"/>
              <a:t>12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18</a:t>
            </a:r>
            <a:r>
              <a:rPr lang="zh-CN" altLang="zh-CN" sz="1200" b="1" dirty="0"/>
              <a:t>日至</a:t>
            </a:r>
            <a:r>
              <a:rPr lang="en-US" altLang="zh-CN" sz="1200" b="1" dirty="0"/>
              <a:t>12</a:t>
            </a:r>
            <a:r>
              <a:rPr lang="zh-CN" altLang="zh-CN" sz="1200" b="1" dirty="0"/>
              <a:t>月</a:t>
            </a:r>
            <a:r>
              <a:rPr lang="en-US" altLang="zh-CN" sz="1200" b="1" dirty="0"/>
              <a:t>24</a:t>
            </a:r>
            <a:r>
              <a:rPr lang="zh-CN" altLang="zh-CN" sz="1200" b="1" dirty="0"/>
              <a:t>日</a:t>
            </a:r>
            <a:endParaRPr lang="en-US" altLang="zh-CN" sz="1200" b="1" dirty="0"/>
          </a:p>
          <a:p>
            <a:r>
              <a:rPr lang="zh-CN" altLang="en-US" sz="1200" dirty="0"/>
              <a:t>修改美化</a:t>
            </a:r>
            <a:r>
              <a:rPr lang="en-US" altLang="zh-CN" sz="1200" dirty="0"/>
              <a:t>UI</a:t>
            </a:r>
          </a:p>
          <a:p>
            <a:r>
              <a:rPr lang="en-US" altLang="zh-CN" sz="1200" dirty="0"/>
              <a:t>…</a:t>
            </a:r>
          </a:p>
          <a:p>
            <a:r>
              <a:rPr lang="en-US" altLang="zh-CN" sz="1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3245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淘宝店chenying0907 12" descr="e7d195523061f1c0328eee58866a2c96cef83cb5d7e8264eD65FB5D2354A91F359B7105383B69D524259A334A3200F36813883930A71B82EE2EA40F90FB214134A4A98ADE1E0FC8B02277D03E7C388C887E495ADB25A8A36914F4F516700F1B9866486B0B2759A56DBC4E39DE330A6B2B286C491000EAA6F96918AB630E04D1CC7A2D4FCFAC01A25"/>
          <p:cNvSpPr txBox="1"/>
          <p:nvPr/>
        </p:nvSpPr>
        <p:spPr>
          <a:xfrm>
            <a:off x="6100444" y="1994535"/>
            <a:ext cx="55327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6183EF"/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3</a:t>
            </a:r>
            <a:endParaRPr lang="en-US" altLang="zh-CN" sz="8800" b="1" dirty="0">
              <a:solidFill>
                <a:srgbClr val="6183EF"/>
              </a:solidFill>
              <a:latin typeface="Agency FB" panose="020B0503020202020204" pitchFamily="34" charset="0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7039937" y="3429000"/>
            <a:ext cx="37873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550197" y="3439795"/>
            <a:ext cx="47667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6183EF"/>
                </a:solidFill>
              </a:rPr>
              <a:t>功能介绍</a:t>
            </a:r>
          </a:p>
        </p:txBody>
      </p:sp>
      <p:sp>
        <p:nvSpPr>
          <p:cNvPr id="3" name="淘宝店chenying0907 4"/>
          <p:cNvSpPr/>
          <p:nvPr/>
        </p:nvSpPr>
        <p:spPr>
          <a:xfrm>
            <a:off x="6115377" y="3734662"/>
            <a:ext cx="288000" cy="288000"/>
          </a:xfrm>
          <a:prstGeom prst="rect">
            <a:avLst/>
          </a:prstGeom>
          <a:solidFill>
            <a:srgbClr val="6183EF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58975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081731"/>
      </a:accent2>
      <a:accent3>
        <a:srgbClr val="083A75"/>
      </a:accent3>
      <a:accent4>
        <a:srgbClr val="FFC000"/>
      </a:accent4>
      <a:accent5>
        <a:srgbClr val="E94949"/>
      </a:accent5>
      <a:accent6>
        <a:srgbClr val="7BBD39"/>
      </a:accent6>
      <a:hlink>
        <a:srgbClr val="2980B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081731"/>
    </a:accent2>
    <a:accent3>
      <a:srgbClr val="083A75"/>
    </a:accent3>
    <a:accent4>
      <a:srgbClr val="FFC000"/>
    </a:accent4>
    <a:accent5>
      <a:srgbClr val="E94949"/>
    </a:accent5>
    <a:accent6>
      <a:srgbClr val="7BBD39"/>
    </a:accent6>
    <a:hlink>
      <a:srgbClr val="2980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1664</Words>
  <Application>Microsoft Office PowerPoint</Application>
  <PresentationFormat>宽屏</PresentationFormat>
  <Paragraphs>222</Paragraphs>
  <Slides>25</Slides>
  <Notes>23</Notes>
  <HiddenSlides>0</HiddenSlides>
  <MMClips>10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思源黑体 CN Bold</vt:lpstr>
      <vt:lpstr>思源黑体 CN Medium</vt:lpstr>
      <vt:lpstr>微软雅黑</vt:lpstr>
      <vt:lpstr>Agency FB</vt:lpstr>
      <vt:lpstr>Arial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</cp:revision>
  <dcterms:created xsi:type="dcterms:W3CDTF">2017-06-13T05:03:00Z</dcterms:created>
  <dcterms:modified xsi:type="dcterms:W3CDTF">2019-12-27T06:12:24Z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